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673" r:id="rId2"/>
    <p:sldId id="659" r:id="rId3"/>
    <p:sldId id="775" r:id="rId4"/>
    <p:sldId id="675" r:id="rId5"/>
    <p:sldId id="991" r:id="rId6"/>
    <p:sldId id="992" r:id="rId7"/>
    <p:sldId id="993" r:id="rId8"/>
    <p:sldId id="895" r:id="rId9"/>
    <p:sldId id="994" r:id="rId10"/>
    <p:sldId id="1004" r:id="rId11"/>
    <p:sldId id="999" r:id="rId12"/>
    <p:sldId id="611" r:id="rId13"/>
    <p:sldId id="610" r:id="rId14"/>
    <p:sldId id="1000" r:id="rId15"/>
    <p:sldId id="995" r:id="rId16"/>
    <p:sldId id="613" r:id="rId17"/>
    <p:sldId id="1001" r:id="rId18"/>
    <p:sldId id="1002" r:id="rId19"/>
    <p:sldId id="1003" r:id="rId20"/>
    <p:sldId id="1005" r:id="rId21"/>
    <p:sldId id="987" r:id="rId22"/>
    <p:sldId id="988" r:id="rId23"/>
    <p:sldId id="1006" r:id="rId24"/>
    <p:sldId id="680" r:id="rId25"/>
    <p:sldId id="996" r:id="rId26"/>
    <p:sldId id="1009" r:id="rId27"/>
    <p:sldId id="1007" r:id="rId28"/>
    <p:sldId id="1008" r:id="rId29"/>
    <p:sldId id="1010" r:id="rId30"/>
    <p:sldId id="717" r:id="rId31"/>
    <p:sldId id="684" r:id="rId32"/>
    <p:sldId id="1011" r:id="rId33"/>
    <p:sldId id="1012" r:id="rId34"/>
    <p:sldId id="1013" r:id="rId35"/>
    <p:sldId id="741" r:id="rId36"/>
    <p:sldId id="698" r:id="rId37"/>
    <p:sldId id="997" r:id="rId38"/>
    <p:sldId id="1014" r:id="rId39"/>
    <p:sldId id="624" r:id="rId40"/>
    <p:sldId id="1015" r:id="rId41"/>
    <p:sldId id="687" r:id="rId42"/>
    <p:sldId id="1016" r:id="rId43"/>
    <p:sldId id="1018" r:id="rId44"/>
    <p:sldId id="1019" r:id="rId45"/>
    <p:sldId id="1020" r:id="rId46"/>
    <p:sldId id="1021" r:id="rId47"/>
    <p:sldId id="689" r:id="rId48"/>
    <p:sldId id="989" r:id="rId49"/>
    <p:sldId id="990" r:id="rId50"/>
    <p:sldId id="771" r:id="rId51"/>
    <p:sldId id="773" r:id="rId52"/>
    <p:sldId id="690" r:id="rId53"/>
    <p:sldId id="774" r:id="rId5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57"/>
    </p:embeddedFont>
    <p:embeddedFont>
      <p:font typeface="G마켓 산스 TTF Medium" panose="02000000000000000000" pitchFamily="2" charset="-127"/>
      <p:regular r:id="rId58"/>
    </p:embeddedFont>
    <p:embeddedFont>
      <p:font typeface="메이플스토리" panose="02000300000000000000" pitchFamily="2" charset="-127"/>
      <p:regular r:id="rId59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궁서체" panose="02030609000101010101" pitchFamily="17" charset="-127"/>
      <p:regular r:id="rId63"/>
    </p:embeddedFont>
    <p:embeddedFont>
      <p:font typeface="G마켓 산스 TTF Light" panose="02000000000000000000" pitchFamily="2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99" autoAdjust="0"/>
    <p:restoredTop sz="83926" autoAdjust="0"/>
  </p:normalViewPr>
  <p:slideViewPr>
    <p:cSldViewPr snapToGrid="0">
      <p:cViewPr varScale="1">
        <p:scale>
          <a:sx n="72" d="100"/>
          <a:sy n="72" d="100"/>
        </p:scale>
        <p:origin x="96" y="15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</a:t>
            </a:r>
            <a:r>
              <a:rPr lang="en-US" altLang="ko-KR"/>
              <a:t>Counter </a:t>
            </a:r>
            <a:r>
              <a:rPr lang="ko-KR" altLang="en-US"/>
              <a:t>클래스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36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1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D069-86A0-6EA4-2517-F7A38896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12B8D7-AD6C-FD54-F4CA-F7177BBDB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667089-707B-40A3-5DE9-2CED5304E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E1084-1A47-827E-642B-3C1E8B2A0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50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577D7-0A02-9193-CE91-FE0D6119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52CCB8-F2BD-F45F-B08F-FBE1C6CA8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9D6EED-FBE3-93CA-032D-EA4BAE373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23EB83-4FD1-8BE7-8982-8D3114930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0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데이터는 변수</a:t>
            </a:r>
            <a:r>
              <a:rPr lang="en-US" altLang="ko-KR"/>
              <a:t>(</a:t>
            </a:r>
            <a:r>
              <a:rPr lang="ko-KR" altLang="en-US"/>
              <a:t>속성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6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FA12B-1880-2209-CCE9-A7ED00044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DC9F17-AF8A-C0CF-B24D-D772BA7FA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F04F65-1336-CF6A-DBC6-B0DE588ED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CFC2D7-3F3C-35EF-7190-232C5270F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2AB5-ACCA-1195-E727-723523C2E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53694F-7430-D83D-A087-DFC7ACC36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651F89-AD47-981E-003D-8D4F40D46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82E35-EDFC-2437-C50A-B668DEE7A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23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F3021-17E5-E6D4-5D36-81E5A42C7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C3213-2A3C-ED15-F93C-C6007B965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4D57B-08B7-1E7D-3003-223E85C56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0523E-A0C0-C5D7-BF7F-29705F20B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6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DEAE-420B-4BD6-B546-CF874C1B977F}" type="datetime1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AA4BF157-DAEB-4557-A900-24AF447F2450}" type="datetime1">
              <a:rPr lang="ko-KR" altLang="en-US" smtClean="0"/>
              <a:t>2025-01-10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30DA803-8F14-4CAC-BAC7-C4293C42FB78}" type="datetime1">
              <a:rPr lang="ko-KR" altLang="en-US" smtClean="0"/>
              <a:t>2025-01-10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3B3D-3E10-4310-B442-F37BD2BE4FC8}" type="datetime1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4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AF5961C5-3FC9-41CD-B0D9-909DCDC25BEA}" type="datetime1">
              <a:rPr lang="ko-KR" altLang="en-US" smtClean="0"/>
              <a:t>2025-01-10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 개발자 입문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EFA27-7220-ADFA-E416-41FE6047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클래스를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42DA7-F2B1-6312-925B-10324D6E1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코드의 재사용성</a:t>
            </a:r>
            <a:endParaRPr lang="en-US" altLang="ko-KR"/>
          </a:p>
          <a:p>
            <a:r>
              <a:rPr lang="ko-KR" altLang="en-US"/>
              <a:t>구조화된 데이터 관리</a:t>
            </a:r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클래스를 사용하면 연관된 데이터와 기능</a:t>
            </a:r>
            <a:r>
              <a:rPr lang="en-US" altLang="ko-KR"/>
              <a:t>(</a:t>
            </a:r>
            <a:r>
              <a:rPr lang="ko-KR" altLang="en-US"/>
              <a:t>메서드</a:t>
            </a:r>
            <a:r>
              <a:rPr lang="en-US" altLang="ko-KR"/>
              <a:t>)</a:t>
            </a:r>
            <a:r>
              <a:rPr lang="ko-KR" altLang="en-US"/>
              <a:t>을 하나의 단위로 묶어 관리할 수 있어 코드가 더욱 직관적이고 유지보수가 용이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D57136-28C5-8598-EAEF-0C3CECDB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BD09E-D299-486B-F4CF-C3C7B3C2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클래스</a:t>
            </a:r>
            <a:r>
              <a:rPr lang="en-US" altLang="ko-KR" sz="4800"/>
              <a:t>(class)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1681C-FCDF-AB9F-1206-99EF79B60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클래스란</a:t>
            </a:r>
            <a:r>
              <a:rPr lang="en-US" altLang="ko-KR" sz="2400" b="1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ko-KR" altLang="en-US" sz="2400" b="1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객체에 대한 속성과 기능을 코드로 구현</a:t>
            </a:r>
            <a:r>
              <a:rPr lang="ko-KR" altLang="en-US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것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Classification(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유래함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클래스를 정의 한다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라고 함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객체의 속성과 기능</a:t>
            </a:r>
            <a:endParaRPr lang="en-US" altLang="ko-KR" sz="2400" b="1"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객체의 특성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(property),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속성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(attribute) -&gt; </a:t>
            </a:r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멤버 변수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객체가 하는 기능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멤버 함수</a:t>
            </a:r>
            <a:endParaRPr lang="en-US" altLang="ko-KR" b="1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FF874-6F1B-3F83-B20D-7F21769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895059BF-1E7B-3879-46D2-D34DC0B54219}"/>
              </a:ext>
            </a:extLst>
          </p:cNvPr>
          <p:cNvSpPr/>
          <p:nvPr/>
        </p:nvSpPr>
        <p:spPr>
          <a:xfrm>
            <a:off x="7673009" y="1735585"/>
            <a:ext cx="3702631" cy="18047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altLang="ko-KR" sz="20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이름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</a:t>
            </a:r>
          </a:p>
          <a:p>
            <a:pPr lvl="1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__</a:t>
            </a: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init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__(self):</a:t>
            </a:r>
          </a:p>
          <a:p>
            <a:pPr lvl="1"/>
            <a:r>
              <a:rPr lang="en-US" altLang="ko-KR" sz="20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</a:t>
            </a:r>
            <a:r>
              <a:rPr lang="ko-KR" altLang="en-US" sz="20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멤버변</a:t>
            </a:r>
            <a:r>
              <a:rPr lang="ko-KR" altLang="en-US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</a:t>
            </a:r>
            <a:endParaRPr lang="en-US" altLang="ko-KR" sz="2000" b="1" dirty="0"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en-US" altLang="ko-KR" sz="2000" b="1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</a:t>
            </a:r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함수이름</a:t>
            </a:r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(self):</a:t>
            </a:r>
          </a:p>
          <a:p>
            <a:pPr lvl="1"/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return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8E8366-5DCE-1227-9672-4C51DF386872}"/>
              </a:ext>
            </a:extLst>
          </p:cNvPr>
          <p:cNvSpPr/>
          <p:nvPr/>
        </p:nvSpPr>
        <p:spPr>
          <a:xfrm>
            <a:off x="6042991" y="4598166"/>
            <a:ext cx="5612296" cy="157734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자동차 클래스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속성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멤버변수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모델명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배기량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색상 등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시동걸기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시동끄기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주행하기 등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..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9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선언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 </a:t>
            </a:r>
            <a:r>
              <a:rPr lang="ko-KR" altLang="en-US"/>
              <a:t>이름으로 선언</a:t>
            </a:r>
            <a:r>
              <a:rPr lang="en-US" altLang="ko-KR"/>
              <a:t>(</a:t>
            </a:r>
            <a:r>
              <a:rPr lang="ko-KR" altLang="en-US"/>
              <a:t>이름은 </a:t>
            </a:r>
            <a:r>
              <a:rPr lang="en-US" altLang="ko-KR"/>
              <a:t>PascalCase)</a:t>
            </a:r>
            <a:endParaRPr lang="en-US" altLang="ko-KR" dirty="0"/>
          </a:p>
          <a:p>
            <a:r>
              <a:rPr lang="ko-KR" altLang="en-US" dirty="0"/>
              <a:t>변수 </a:t>
            </a:r>
            <a:r>
              <a:rPr lang="en-US" altLang="ko-KR" dirty="0"/>
              <a:t>= </a:t>
            </a:r>
            <a:r>
              <a:rPr lang="ko-KR" altLang="en-US" dirty="0"/>
              <a:t>클래스 </a:t>
            </a:r>
            <a:r>
              <a:rPr lang="ko-KR" altLang="en-US"/>
              <a:t>이름</a:t>
            </a:r>
            <a:r>
              <a:rPr lang="en-US" altLang="ko-KR"/>
              <a:t>() 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인스턴스 </a:t>
            </a:r>
            <a:r>
              <a:rPr lang="ko-KR" altLang="en-US"/>
              <a:t>생성 </a:t>
            </a:r>
            <a:endParaRPr lang="en-US" altLang="ko-KR"/>
          </a:p>
          <a:p>
            <a:pPr lvl="1"/>
            <a:r>
              <a:rPr lang="ko-KR" altLang="en-US"/>
              <a:t>인스턴스란</a:t>
            </a:r>
            <a:r>
              <a:rPr lang="en-US" altLang="ko-KR"/>
              <a:t>?</a:t>
            </a:r>
            <a:r>
              <a:rPr lang="ko-KR" altLang="en-US"/>
              <a:t> 클래스로부터 생성된 구체적인 객체</a:t>
            </a:r>
            <a:endParaRPr lang="en-US" altLang="ko-KR"/>
          </a:p>
          <a:p>
            <a:endParaRPr lang="ko-KR" alt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ACF4EF-2B3A-1313-22C5-215767B2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71" y="2993148"/>
            <a:ext cx="2613787" cy="31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새로운 형식을 정의</a:t>
            </a:r>
            <a:endParaRPr lang="en-US" altLang="ko-KR" dirty="0"/>
          </a:p>
          <a:p>
            <a:pPr lvl="1"/>
            <a:r>
              <a:rPr lang="ko-KR" altLang="en-US" dirty="0"/>
              <a:t>객체를 만드는 틀 </a:t>
            </a:r>
            <a:r>
              <a:rPr lang="en-US" altLang="ko-KR" dirty="0"/>
              <a:t>(ex. </a:t>
            </a:r>
            <a:r>
              <a:rPr lang="ko-KR" altLang="en-US" dirty="0"/>
              <a:t>붕어빵 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클래스로부터 만들어진 것</a:t>
            </a:r>
            <a:endParaRPr lang="en-US" altLang="ko-KR" dirty="0"/>
          </a:p>
          <a:p>
            <a:pPr lvl="1"/>
            <a:r>
              <a:rPr lang="ko-KR" altLang="en-US" dirty="0"/>
              <a:t>인스턴스 라고도 함 </a:t>
            </a:r>
            <a:r>
              <a:rPr lang="en-US" altLang="ko-KR" dirty="0"/>
              <a:t>(ex. </a:t>
            </a:r>
            <a:r>
              <a:rPr lang="ko-KR" altLang="en-US" dirty="0"/>
              <a:t>붕어빵</a:t>
            </a:r>
            <a:r>
              <a:rPr lang="en-US" altLang="ko-KR" dirty="0"/>
              <a:t>)</a:t>
            </a:r>
          </a:p>
          <a:p>
            <a:r>
              <a:rPr lang="ko-KR" altLang="en-US"/>
              <a:t>하나의 </a:t>
            </a:r>
            <a:r>
              <a:rPr lang="ko-KR" altLang="en-US" dirty="0"/>
              <a:t>클래스로 여러 개의 객체를 생성함</a:t>
            </a:r>
            <a:endParaRPr lang="en-US" altLang="ko-KR" dirty="0"/>
          </a:p>
          <a:p>
            <a:r>
              <a:rPr lang="ko-KR" altLang="en-US" dirty="0"/>
              <a:t>각각의 객체는 서로 영향을 주지 않음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8472B-5337-3CD2-7FEF-C3513BD8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클래스</a:t>
            </a:r>
            <a:r>
              <a:rPr lang="en-US" altLang="ko-KR" sz="4800"/>
              <a:t>(class)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C4A9B-A49F-7EE8-F324-5AE60A98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자동차 클래스 정의 및 사용</a:t>
            </a:r>
            <a:endParaRPr lang="en-US" altLang="ko-KR" sz="2400" b="1"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</a:t>
            </a:r>
            <a:r>
              <a:rPr lang="en-US" altLang="ko-KR" b="1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b="1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인스턴스</a:t>
            </a:r>
            <a:r>
              <a:rPr lang="en-US" altLang="ko-KR" b="1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= </a:t>
            </a:r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이름</a:t>
            </a:r>
            <a:r>
              <a:rPr lang="en-US" altLang="ko-KR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객체이름</a:t>
            </a:r>
            <a:r>
              <a:rPr lang="en-US" altLang="ko-KR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속성 </a:t>
            </a:r>
            <a:r>
              <a:rPr lang="en-US" altLang="ko-KR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점연산자로 접근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2C336F-7C35-3B11-56E6-31BE3123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5A3250-E817-8AED-B607-DF2AD58AA78A}"/>
              </a:ext>
            </a:extLst>
          </p:cNvPr>
          <p:cNvGrpSpPr/>
          <p:nvPr/>
        </p:nvGrpSpPr>
        <p:grpSpPr>
          <a:xfrm>
            <a:off x="2770380" y="3542458"/>
            <a:ext cx="2530490" cy="2301751"/>
            <a:chOff x="2783632" y="3993031"/>
            <a:chExt cx="1888558" cy="16028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1A5EF5-05ED-713C-5957-0F734508A4A1}"/>
                </a:ext>
              </a:extLst>
            </p:cNvPr>
            <p:cNvSpPr/>
            <p:nvPr/>
          </p:nvSpPr>
          <p:spPr>
            <a:xfrm>
              <a:off x="2783632" y="3993031"/>
              <a:ext cx="1888558" cy="485339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n-ea"/>
                </a:rPr>
                <a:t>  </a:t>
              </a:r>
            </a:p>
            <a:p>
              <a:pPr algn="ctr"/>
              <a:r>
                <a:rPr lang="en-US" altLang="ko-KR" sz="2400" dirty="0">
                  <a:latin typeface="+mn-ea"/>
                </a:rPr>
                <a:t>Car</a:t>
              </a:r>
              <a:endParaRPr lang="en-US" altLang="ko-KR" sz="2400" b="1" dirty="0">
                <a:latin typeface="+mn-ea"/>
              </a:endParaRPr>
            </a:p>
            <a:p>
              <a:pPr algn="ctr"/>
              <a:endParaRPr lang="en-US" altLang="ko-KR" sz="2400" dirty="0">
                <a:latin typeface="+mn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80BD33-1FA3-E312-E4D0-4C8A2C2C5518}"/>
                </a:ext>
              </a:extLst>
            </p:cNvPr>
            <p:cNvSpPr/>
            <p:nvPr/>
          </p:nvSpPr>
          <p:spPr>
            <a:xfrm>
              <a:off x="2783632" y="4478370"/>
              <a:ext cx="1888558" cy="1117554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n-ea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+mn-ea"/>
                </a:rPr>
                <a:t>model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+mn-ea"/>
                </a:rPr>
                <a:t>cc</a:t>
              </a:r>
            </a:p>
            <a:p>
              <a:pPr algn="ctr"/>
              <a:endParaRPr lang="en-US" altLang="ko-KR" sz="2400" dirty="0">
                <a:latin typeface="+mn-ea"/>
              </a:endParaRPr>
            </a:p>
          </p:txBody>
        </p:sp>
      </p:grp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8614327-F685-2A05-BF73-710CB1FD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2" y="1520687"/>
            <a:ext cx="5212855" cy="4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1A7EF-64B2-05CD-82A9-A38EDF984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79958E-D1B2-7756-2616-53A982C471DA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서드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640F7-E5D7-F236-B2D9-B48A4035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함수 </a:t>
            </a:r>
            <a:r>
              <a:rPr lang="en-US" altLang="ko-KR"/>
              <a:t>(</a:t>
            </a:r>
            <a:r>
              <a:rPr lang="ko-KR" altLang="en-US"/>
              <a:t>메서드</a:t>
            </a:r>
            <a:r>
              <a:rPr lang="en-US" altLang="ko-KR" dirty="0"/>
              <a:t>, Method)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메서드는 클래스 안에 정의된 함수</a:t>
            </a:r>
            <a:endParaRPr lang="en-US" altLang="ko-KR" dirty="0"/>
          </a:p>
          <a:p>
            <a:r>
              <a:rPr lang="ko-KR" altLang="en-US" dirty="0"/>
              <a:t>메서드 선언 시 첫 번째 매개변수로 </a:t>
            </a:r>
            <a:r>
              <a:rPr lang="en-US" altLang="ko-KR" dirty="0"/>
              <a:t>self </a:t>
            </a:r>
            <a:r>
              <a:rPr lang="ko-KR" altLang="en-US" dirty="0"/>
              <a:t>필수 작성</a:t>
            </a:r>
            <a:endParaRPr lang="en-US" altLang="ko-KR" dirty="0"/>
          </a:p>
          <a:p>
            <a:pPr lvl="1"/>
            <a:r>
              <a:rPr lang="en-US" altLang="ko-KR" dirty="0"/>
              <a:t>self</a:t>
            </a:r>
            <a:r>
              <a:rPr lang="ko-KR" altLang="en-US" dirty="0"/>
              <a:t>는 자기 자신을 뜻함</a:t>
            </a:r>
            <a:endParaRPr lang="en-US" altLang="ko-KR" dirty="0"/>
          </a:p>
          <a:p>
            <a:pPr lvl="1"/>
            <a:r>
              <a:rPr lang="ko-KR" altLang="en-US" dirty="0"/>
              <a:t>클래스를 </a:t>
            </a:r>
            <a:r>
              <a:rPr lang="ko-KR" altLang="en-US" dirty="0" err="1"/>
              <a:t>인스턴스화</a:t>
            </a:r>
            <a:r>
              <a:rPr lang="ko-KR" altLang="en-US" dirty="0"/>
              <a:t> 하지 않고 호출해서 사용하는 경우에는 필요 없음</a:t>
            </a:r>
            <a:endParaRPr lang="en-US" altLang="ko-KR" dirty="0"/>
          </a:p>
          <a:p>
            <a:pPr lvl="1"/>
            <a:r>
              <a:rPr lang="ko-KR" altLang="en-US" dirty="0"/>
              <a:t>호출할 때 </a:t>
            </a:r>
            <a:r>
              <a:rPr lang="en-US" altLang="ko-KR" dirty="0"/>
              <a:t>self</a:t>
            </a:r>
            <a:r>
              <a:rPr lang="ko-KR" altLang="en-US" dirty="0"/>
              <a:t>에 값을 직접 넘겨주지 않음 </a:t>
            </a:r>
            <a:r>
              <a:rPr lang="en-US" altLang="ko-KR" dirty="0"/>
              <a:t>(</a:t>
            </a:r>
            <a:r>
              <a:rPr lang="ko-KR" altLang="en-US" dirty="0"/>
              <a:t>자동 할당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self</a:t>
            </a:r>
            <a:r>
              <a:rPr lang="ko-KR" altLang="en-US" dirty="0"/>
              <a:t>는 키워드가 아닌 </a:t>
            </a:r>
            <a:r>
              <a:rPr lang="ko-KR" altLang="en-US" dirty="0" err="1"/>
              <a:t>식별자명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다른 이름을 사용할 수 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현재 객체 자신을 의미하기 때문에 대부분의 개발자가 </a:t>
            </a:r>
            <a:r>
              <a:rPr lang="en-US" altLang="ko-KR" dirty="0"/>
              <a:t>self </a:t>
            </a:r>
            <a:r>
              <a:rPr lang="ko-KR" altLang="en-US" dirty="0"/>
              <a:t>사용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9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390C3-3B71-B9CA-BC46-A3B2151E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EF0162-1A02-B23D-CB1D-5D06905F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solidFill>
                  <a:srgbClr val="002060"/>
                </a:solidFill>
              </a:rPr>
              <a:t>클래스에 함수 추가하기</a:t>
            </a:r>
            <a:endParaRPr lang="en-US" altLang="ko-KR" b="1">
              <a:solidFill>
                <a:srgbClr val="00206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>
                <a:solidFill>
                  <a:srgbClr val="C00000"/>
                </a:solidFill>
              </a:rPr>
              <a:t>멤버 함수 정의 </a:t>
            </a:r>
            <a:r>
              <a:rPr lang="en-US" altLang="ko-KR" b="1">
                <a:solidFill>
                  <a:srgbClr val="C00000"/>
                </a:solidFill>
              </a:rPr>
              <a:t>– def info()</a:t>
            </a:r>
            <a:endParaRPr lang="en-US" altLang="ko-KR" b="1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DFAF6-E577-679C-8616-CDA3FB3F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787AA7-E0F2-99C7-08BC-7D2930353A07}"/>
              </a:ext>
            </a:extLst>
          </p:cNvPr>
          <p:cNvGrpSpPr/>
          <p:nvPr/>
        </p:nvGrpSpPr>
        <p:grpSpPr>
          <a:xfrm>
            <a:off x="1642859" y="2873807"/>
            <a:ext cx="2070982" cy="2641068"/>
            <a:chOff x="2561451" y="2917613"/>
            <a:chExt cx="2070982" cy="26410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1EADA8-F770-577B-D5CA-0CD0A255391B}"/>
                </a:ext>
              </a:extLst>
            </p:cNvPr>
            <p:cNvSpPr/>
            <p:nvPr/>
          </p:nvSpPr>
          <p:spPr>
            <a:xfrm>
              <a:off x="2561451" y="5073342"/>
              <a:ext cx="2070981" cy="485339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n-ea"/>
                </a:rPr>
                <a:t>  </a:t>
              </a:r>
            </a:p>
            <a:p>
              <a:pPr algn="ctr"/>
              <a:r>
                <a:rPr lang="en-US" altLang="ko-KR" sz="2400" dirty="0">
                  <a:latin typeface="+mn-ea"/>
                </a:rPr>
                <a:t>info()</a:t>
              </a:r>
            </a:p>
            <a:p>
              <a:pPr algn="ctr"/>
              <a:endParaRPr lang="en-US" altLang="ko-KR" sz="2400" dirty="0">
                <a:latin typeface="+mn-ea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D389D1F-EAFE-5FA1-A92E-6A69A64041C9}"/>
                </a:ext>
              </a:extLst>
            </p:cNvPr>
            <p:cNvGrpSpPr/>
            <p:nvPr/>
          </p:nvGrpSpPr>
          <p:grpSpPr>
            <a:xfrm>
              <a:off x="2561451" y="2917613"/>
              <a:ext cx="2070982" cy="2155727"/>
              <a:chOff x="2783632" y="3993032"/>
              <a:chExt cx="1888558" cy="160289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722E0CE-40CF-2B91-D76A-34298A8042BA}"/>
                  </a:ext>
                </a:extLst>
              </p:cNvPr>
              <p:cNvSpPr/>
              <p:nvPr/>
            </p:nvSpPr>
            <p:spPr>
              <a:xfrm>
                <a:off x="2783632" y="3993032"/>
                <a:ext cx="1888558" cy="485339"/>
              </a:xfrm>
              <a:prstGeom prst="rect">
                <a:avLst/>
              </a:prstGeom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+mn-ea"/>
                  </a:rPr>
                  <a:t>  </a:t>
                </a:r>
              </a:p>
              <a:p>
                <a:pPr algn="ctr"/>
                <a:r>
                  <a:rPr lang="en-US" altLang="ko-KR" sz="2400" dirty="0">
                    <a:latin typeface="+mn-ea"/>
                  </a:rPr>
                  <a:t>Car</a:t>
                </a:r>
                <a:endParaRPr lang="en-US" altLang="ko-KR" sz="2400" b="1" dirty="0">
                  <a:latin typeface="+mn-ea"/>
                </a:endParaRPr>
              </a:p>
              <a:p>
                <a:pPr algn="ctr"/>
                <a:endParaRPr lang="en-US" altLang="ko-KR" sz="2400" dirty="0">
                  <a:latin typeface="+mn-ea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71C67F2-1FB1-4B76-2B5E-B6D98FF40FEB}"/>
                  </a:ext>
                </a:extLst>
              </p:cNvPr>
              <p:cNvSpPr/>
              <p:nvPr/>
            </p:nvSpPr>
            <p:spPr>
              <a:xfrm>
                <a:off x="2783632" y="4478370"/>
                <a:ext cx="1888558" cy="1117554"/>
              </a:xfrm>
              <a:prstGeom prst="rect">
                <a:avLst/>
              </a:prstGeom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+mn-ea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atin typeface="+mn-ea"/>
                  </a:rPr>
                  <a:t>model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atin typeface="+mn-ea"/>
                  </a:rPr>
                  <a:t>cc</a:t>
                </a:r>
              </a:p>
              <a:p>
                <a:pPr algn="ctr"/>
                <a:endParaRPr lang="en-US" altLang="ko-KR" sz="2400" dirty="0">
                  <a:latin typeface="+mn-ea"/>
                </a:endParaRPr>
              </a:p>
            </p:txBody>
          </p:sp>
        </p:grpSp>
      </p:grp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ACF196-264F-1C7F-71DD-2FF3836FA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45" y="2651126"/>
            <a:ext cx="6248889" cy="31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208B-E50C-662D-1AEA-EAB38770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특수메서드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8A5C4-1052-7BF7-B1FC-11EDF6B5D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/>
              <a:t>생성자</a:t>
            </a:r>
            <a:r>
              <a:rPr lang="en-US" altLang="ko-KR" b="1"/>
              <a:t>(constructor)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/>
              <a:t>클래스를 생성할 때 호출되는 명령어 집합</a:t>
            </a:r>
            <a:r>
              <a:rPr lang="en-US" altLang="ko-KR"/>
              <a:t>, </a:t>
            </a:r>
            <a:r>
              <a:rPr lang="ko-KR" altLang="en-US"/>
              <a:t>초기자라고도 한다</a:t>
            </a:r>
            <a:r>
              <a:rPr lang="en-US" altLang="ko-KR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/>
              <a:t>생성자</a:t>
            </a:r>
            <a:r>
              <a:rPr lang="en-US" altLang="ko-KR"/>
              <a:t>(</a:t>
            </a:r>
            <a:r>
              <a:rPr lang="ko-KR" altLang="en-US"/>
              <a:t>초기화함수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en-US" altLang="ko-KR">
                <a:solidFill>
                  <a:srgbClr val="C00000"/>
                </a:solidFill>
              </a:rPr>
              <a:t>def</a:t>
            </a:r>
            <a:r>
              <a:rPr lang="ko-KR" altLang="en-US"/>
              <a:t> </a:t>
            </a:r>
            <a:r>
              <a:rPr lang="en-US" altLang="ko-KR">
                <a:solidFill>
                  <a:srgbClr val="C00000"/>
                </a:solidFill>
              </a:rPr>
              <a:t>__init__(self, …)</a:t>
            </a:r>
            <a:r>
              <a:rPr lang="ko-KR" altLang="en-US"/>
              <a:t>의 형태로 작성하고</a:t>
            </a:r>
            <a:r>
              <a:rPr lang="en-US" altLang="ko-KR"/>
              <a:t>, </a:t>
            </a:r>
            <a:r>
              <a:rPr lang="ko-KR" altLang="en-US"/>
              <a:t>리턴값이 없다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538DE8-C82D-F3F1-FCD2-1BB7E8F8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83F0282-C7D5-62DA-8B9A-A77D9A05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23" y="2800547"/>
            <a:ext cx="5093716" cy="338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128B8D-6D33-081C-4222-45C7C37E1977}"/>
              </a:ext>
            </a:extLst>
          </p:cNvPr>
          <p:cNvSpPr txBox="1"/>
          <p:nvPr/>
        </p:nvSpPr>
        <p:spPr>
          <a:xfrm>
            <a:off x="6630968" y="2800547"/>
            <a:ext cx="4244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생성자는 있어도 되고 없어도 됨</a:t>
            </a:r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객체에 초기화가 필요 없는 경우</a:t>
            </a:r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클래스를 단순히 구조화된 데이터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/>
            </a:r>
            <a:b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저장소로 사용하려는 경우</a:t>
            </a:r>
          </a:p>
        </p:txBody>
      </p:sp>
    </p:spTree>
    <p:extLst>
      <p:ext uri="{BB962C8B-B14F-4D97-AF65-F5344CB8AC3E}">
        <p14:creationId xmlns:p14="http://schemas.microsoft.com/office/powerpoint/2010/main" val="36295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F06FD-F05F-5851-1FEE-466CF28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특수메서드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0729D-D4D5-0948-DDB8-069A1B9A2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00000"/>
                </a:solidFill>
              </a:rPr>
              <a:t>def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__</a:t>
            </a:r>
            <a:r>
              <a:rPr lang="en-US" altLang="ko-KR" dirty="0" err="1" smtClean="0">
                <a:solidFill>
                  <a:srgbClr val="C00000"/>
                </a:solidFill>
              </a:rPr>
              <a:t>str</a:t>
            </a:r>
            <a:r>
              <a:rPr lang="en-US" altLang="ko-KR" dirty="0">
                <a:solidFill>
                  <a:srgbClr val="C00000"/>
                </a:solidFill>
              </a:rPr>
              <a:t>__(self)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ko-KR" altLang="en-US" sz="2400" dirty="0"/>
              <a:t>문자열을 </a:t>
            </a:r>
            <a:r>
              <a:rPr lang="en-US" altLang="ko-KR" sz="2400" dirty="0"/>
              <a:t>return</a:t>
            </a:r>
            <a:r>
              <a:rPr lang="ko-KR" altLang="en-US" sz="2400" dirty="0"/>
              <a:t>하는 함수이다</a:t>
            </a:r>
            <a:r>
              <a:rPr lang="en-US" altLang="ko-KR" sz="2400" dirty="0"/>
              <a:t>. </a:t>
            </a:r>
            <a:r>
              <a:rPr lang="ko-KR" altLang="en-US" sz="2400" dirty="0"/>
              <a:t>객체의 정보를 담고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6EAC2-794B-7580-4B7B-2B482387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1EC2B40-49DA-259D-F8EC-13A334F91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97" y="2506428"/>
            <a:ext cx="5806763" cy="36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9ABB7-6561-82C9-87D3-9332E0EE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리스트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63A1C79-B7C3-255D-2F44-1AAD7824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1325563"/>
            <a:ext cx="5982997" cy="480154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0531C-4ADB-BA4A-4F09-FD02CB78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54AFD5-4543-C601-10B7-D8366624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385" y="2310901"/>
            <a:ext cx="5366677" cy="1990093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r>
              <a:rPr lang="ko-KR" altLang="en-US" dirty="0"/>
              <a:t> 외부에서 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1007533" y="1268759"/>
            <a:ext cx="8400835" cy="7920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클래스를 모듈로 </a:t>
            </a:r>
            <a:r>
              <a:rPr lang="en-US" altLang="ko-KR" dirty="0"/>
              <a:t>import </a:t>
            </a:r>
            <a:r>
              <a:rPr lang="ko-KR" altLang="en-US" dirty="0"/>
              <a:t>하는 방법 </a:t>
            </a:r>
            <a:r>
              <a:rPr lang="en-US" altLang="ko-KR" dirty="0"/>
              <a:t>– </a:t>
            </a:r>
            <a:r>
              <a:rPr lang="ko-KR" altLang="en-US" dirty="0"/>
              <a:t>외부 파일에서 사용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b="1" dirty="0"/>
              <a:t>   </a:t>
            </a:r>
            <a:endParaRPr lang="en-US" altLang="ko-KR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1385" y="2301825"/>
            <a:ext cx="3888432" cy="373832"/>
          </a:xfrm>
          <a:prstGeom prst="roundRect">
            <a:avLst>
              <a:gd name="adj" fmla="val 13110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86507" y="2060849"/>
            <a:ext cx="2598814" cy="584775"/>
          </a:xfrm>
          <a:prstGeom prst="rect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외부에서 사용할 때 </a:t>
            </a:r>
            <a:endParaRPr lang="en-US" altLang="ko-KR" sz="1600" dirty="0"/>
          </a:p>
          <a:p>
            <a:pPr algn="ctr"/>
            <a:r>
              <a:rPr lang="ko-KR" altLang="en-US" sz="1600" dirty="0"/>
              <a:t>실행되지 않음</a:t>
            </a:r>
            <a:endParaRPr lang="en-US" altLang="ko-KR" sz="1600" dirty="0"/>
          </a:p>
        </p:txBody>
      </p:sp>
      <p:cxnSp>
        <p:nvCxnSpPr>
          <p:cNvPr id="9" name="직선 화살표 연결선 8"/>
          <p:cNvCxnSpPr>
            <a:stCxn id="15" idx="3"/>
            <a:endCxn id="13" idx="1"/>
          </p:cNvCxnSpPr>
          <p:nvPr/>
        </p:nvCxnSpPr>
        <p:spPr>
          <a:xfrm>
            <a:off x="5685321" y="2353237"/>
            <a:ext cx="576064" cy="13550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F1435DD-FD67-DC2B-DFF9-6C0EA0AF9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0" y="4275384"/>
            <a:ext cx="5802170" cy="15750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560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사칙연산 클래스 만들기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687485" cy="436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조건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인스턴스를 생성할 때 </a:t>
            </a:r>
            <a:r>
              <a:rPr lang="en-US" altLang="ko-KR" dirty="0"/>
              <a:t>2</a:t>
            </a:r>
            <a:r>
              <a:rPr lang="ko-KR" altLang="en-US" dirty="0"/>
              <a:t>개의 숫자를 </a:t>
            </a:r>
            <a:r>
              <a:rPr lang="en-US" altLang="ko-KR" dirty="0"/>
              <a:t>class</a:t>
            </a:r>
            <a:r>
              <a:rPr lang="ko-KR" altLang="en-US" dirty="0"/>
              <a:t>에 보낸다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add </a:t>
            </a:r>
            <a:r>
              <a:rPr lang="ko-KR" altLang="en-US" dirty="0"/>
              <a:t>메서드는 두 수를 더한 결과값을 반환한다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sub </a:t>
            </a:r>
            <a:r>
              <a:rPr lang="ko-KR" altLang="en-US" dirty="0"/>
              <a:t>메서드는 두 수를 뺀 결과값을 반환한다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mul</a:t>
            </a:r>
            <a:r>
              <a:rPr lang="en-US" altLang="ko-KR" dirty="0"/>
              <a:t> </a:t>
            </a:r>
            <a:r>
              <a:rPr lang="ko-KR" altLang="en-US" dirty="0"/>
              <a:t>메서드는 두 수를 곱한 결과값을 반환한다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div </a:t>
            </a:r>
            <a:r>
              <a:rPr lang="ko-KR" altLang="en-US" dirty="0"/>
              <a:t>메서드는 두 수를 나눈 결과값을 반환한다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D32EC3-DC1B-F521-4EE4-F702B8EA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514D8-3783-79F2-F9FA-5CF9188F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1. </a:t>
            </a:r>
            <a:r>
              <a:rPr lang="ko-KR" altLang="en-US"/>
              <a:t>정답</a:t>
            </a:r>
          </a:p>
        </p:txBody>
      </p:sp>
      <p:pic>
        <p:nvPicPr>
          <p:cNvPr id="6" name="내용 개체 틀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A8DC58C-0792-2D18-A367-379A4BB5B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55" y="1407786"/>
            <a:ext cx="4048690" cy="468695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42329E-F911-B675-63FF-56F1522E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-38853" y="34451"/>
            <a:ext cx="10515600" cy="1325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/>
              <a:t>  </a:t>
            </a:r>
            <a:r>
              <a:rPr lang="ko-KR" altLang="en-US" sz="5400" dirty="0">
                <a:latin typeface="+mn-ea"/>
                <a:ea typeface="+mn-ea"/>
              </a:rPr>
              <a:t>계산기 클래스 만들기</a:t>
            </a:r>
            <a:endParaRPr lang="en-US" altLang="ko-KR" sz="5400" dirty="0">
              <a:latin typeface="+mn-ea"/>
              <a:ea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65064" y="1690687"/>
            <a:ext cx="2419198" cy="2511525"/>
            <a:chOff x="1280592" y="2060847"/>
            <a:chExt cx="1888559" cy="1944216"/>
          </a:xfrm>
        </p:grpSpPr>
        <p:sp>
          <p:nvSpPr>
            <p:cNvPr id="9" name="직사각형 8"/>
            <p:cNvSpPr/>
            <p:nvPr/>
          </p:nvSpPr>
          <p:spPr>
            <a:xfrm>
              <a:off x="1280593" y="2060847"/>
              <a:ext cx="1888558" cy="576063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n-ea"/>
                </a:rPr>
                <a:t>  </a:t>
              </a:r>
            </a:p>
            <a:p>
              <a:pPr algn="ctr"/>
              <a:r>
                <a:rPr lang="en-US" altLang="ko-KR" sz="2400" b="1" dirty="0">
                  <a:latin typeface="+mn-ea"/>
                </a:rPr>
                <a:t>Calculator</a:t>
              </a:r>
            </a:p>
            <a:p>
              <a:pPr algn="ctr"/>
              <a:endParaRPr lang="en-US" altLang="ko-KR" sz="2400" dirty="0"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80593" y="2636911"/>
              <a:ext cx="1888558" cy="576065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n-ea"/>
                </a:rPr>
                <a:t> </a:t>
              </a:r>
            </a:p>
            <a:p>
              <a:pPr algn="ctr"/>
              <a:r>
                <a:rPr lang="en-US" altLang="ko-KR" sz="2400" dirty="0">
                  <a:latin typeface="+mn-ea"/>
                </a:rPr>
                <a:t>x, y</a:t>
              </a:r>
            </a:p>
            <a:p>
              <a:pPr algn="ctr"/>
              <a:endParaRPr lang="en-US" altLang="ko-KR" sz="2400" dirty="0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280592" y="3212976"/>
              <a:ext cx="1888559" cy="792087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+mn-ea"/>
                </a:rPr>
                <a:t>  </a:t>
              </a:r>
            </a:p>
            <a:p>
              <a:pPr algn="ctr"/>
              <a:r>
                <a:rPr lang="en-US" altLang="ko-KR" sz="2400" dirty="0">
                  <a:latin typeface="+mn-ea"/>
                </a:rPr>
                <a:t> add()</a:t>
              </a:r>
            </a:p>
            <a:p>
              <a:pPr algn="ctr"/>
              <a:r>
                <a:rPr lang="en-US" altLang="ko-KR" sz="2400" dirty="0">
                  <a:latin typeface="+mn-ea"/>
                </a:rPr>
                <a:t> sub()</a:t>
              </a:r>
            </a:p>
            <a:p>
              <a:pPr algn="ctr"/>
              <a:endParaRPr lang="en-US" altLang="ko-KR" sz="2400" dirty="0"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1" y="1360014"/>
            <a:ext cx="5035367" cy="52062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81" y="4387112"/>
            <a:ext cx="4391638" cy="16766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50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92ECE-BF05-DAE9-EA66-C4FD38577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2F4612-7126-87A0-09B6-61AC4A946630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3A3F20-AAED-35AD-E0B7-99381EF7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DE0BC-22DB-9C24-F55C-F245C1A2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1B2A5-B622-2AA7-0BB3-ED6D6404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인스턴스 변수와 클래스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0EF0E-5885-E137-34EB-2A486D99A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인스턴스변수</a:t>
            </a:r>
            <a:endParaRPr lang="en-US" altLang="ko-KR"/>
          </a:p>
          <a:p>
            <a:r>
              <a:rPr lang="ko-KR" altLang="en-US"/>
              <a:t>특정 인스턴스에만 영향을 미치며</a:t>
            </a:r>
            <a:r>
              <a:rPr lang="en-US" altLang="ko-KR"/>
              <a:t>, </a:t>
            </a:r>
            <a:r>
              <a:rPr lang="ko-KR" altLang="en-US"/>
              <a:t>객체마다 독립적으로 유지</a:t>
            </a:r>
            <a:endParaRPr lang="en-US" altLang="ko-KR"/>
          </a:p>
          <a:p>
            <a:r>
              <a:rPr lang="ko-KR" altLang="en-US"/>
              <a:t>각 객체별로 고유한 데이터를 저장할 때 사용</a:t>
            </a:r>
            <a:endParaRPr lang="en-US" altLang="ko-KR"/>
          </a:p>
          <a:p>
            <a:r>
              <a:rPr lang="ko-KR" altLang="en-US"/>
              <a:t>객체 간에 서로 영향을 미치지 않음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D2FE9-FC4A-9699-1E74-9D1D4441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B4837-66A3-2DCA-7F62-47A4B62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인스턴스 변수와 클래스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A01E2-63C2-B50D-AC4F-F1706DBD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클래스변수</a:t>
            </a:r>
            <a:endParaRPr lang="en-US" altLang="ko-KR"/>
          </a:p>
          <a:p>
            <a:r>
              <a:rPr lang="ko-KR" altLang="en-US"/>
              <a:t>해당 클래스를 사용하는 모두에게 공용으로 사용되는 변수</a:t>
            </a:r>
            <a:endParaRPr lang="en-US" altLang="ko-KR"/>
          </a:p>
          <a:p>
            <a:r>
              <a:rPr lang="ko-KR" altLang="en-US"/>
              <a:t>값을 공유하고 유지하는 특성을 가짐</a:t>
            </a:r>
            <a:endParaRPr lang="en-US" altLang="ko-KR"/>
          </a:p>
          <a:p>
            <a:r>
              <a:rPr lang="ko-KR" altLang="en-US"/>
              <a:t>클래스 변수의 값을 변경하면</a:t>
            </a:r>
            <a:r>
              <a:rPr lang="en-US" altLang="ko-KR"/>
              <a:t>, </a:t>
            </a:r>
            <a:r>
              <a:rPr lang="ko-KR" altLang="en-US"/>
              <a:t>해당 클래스의 모든 인스턴스에서 값이 변경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03D468-FB06-3A46-00E5-D8595539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A7CF8-91A8-C167-DC05-172663A7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인스턴스 변수와 클래스 변수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E8AFB6D-6703-7802-9447-EF4581E9F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25" y="1325563"/>
            <a:ext cx="4924926" cy="497045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129F2-353D-9A95-E9CB-FC16C558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6C92-8C7E-8A06-B9C8-C0DB94E5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E9C33-2B68-3EF1-2539-444F9575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인스턴스 변수와 클래스 변수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F1F20-8D7E-8632-D04B-3F25A973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내용 개체 틀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7053C32-8101-D95B-2933-E015A5E74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32" y="1325563"/>
            <a:ext cx="4437604" cy="5024338"/>
          </a:xfrm>
        </p:spPr>
      </p:pic>
    </p:spTree>
    <p:extLst>
      <p:ext uri="{BB962C8B-B14F-4D97-AF65-F5344CB8AC3E}">
        <p14:creationId xmlns:p14="http://schemas.microsoft.com/office/powerpoint/2010/main" val="26876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오늘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지난시간에는 함수를 배우면서 코드의 중복을 줄이고 효과적으로 개발하는 방법에 대해서 배웠습니다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오늘은 프로그래밍에서 중요한 개념인 클래스에 대해서 학습하겠습니다</a:t>
            </a:r>
            <a:r>
              <a:rPr lang="en-US" altLang="ko-KR" sz="2800"/>
              <a:t>. 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개념은 매우 중요합니다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이번시간도 열심히 따라와 주시면 감사하겠습니다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CC6ED-42E8-992A-65BE-124F51E4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2593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클래스의 메모리 영역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90134" y="1885244"/>
            <a:ext cx="8539455" cy="2977040"/>
            <a:chOff x="2572045" y="2274346"/>
            <a:chExt cx="7412388" cy="2429894"/>
          </a:xfrm>
        </p:grpSpPr>
        <p:sp>
          <p:nvSpPr>
            <p:cNvPr id="8" name="직사각형 7"/>
            <p:cNvSpPr/>
            <p:nvPr/>
          </p:nvSpPr>
          <p:spPr>
            <a:xfrm>
              <a:off x="4967069" y="2274348"/>
              <a:ext cx="2049093" cy="1543001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2400" dirty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45534" y="4017060"/>
              <a:ext cx="1458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/>
                <a:t>스택</a:t>
              </a:r>
              <a:r>
                <a:rPr lang="ko-KR" altLang="en-US" sz="2000" dirty="0"/>
                <a:t> 메모리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215960" y="2420467"/>
              <a:ext cx="1469860" cy="456249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dog1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215960" y="3227580"/>
              <a:ext cx="1469860" cy="456249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dog2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789372" y="2274347"/>
              <a:ext cx="2195061" cy="154300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dirty="0"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81379" y="3996353"/>
              <a:ext cx="1251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/>
                <a:t>힙</a:t>
              </a:r>
              <a:r>
                <a:rPr lang="ko-KR" altLang="en-US" sz="2000" dirty="0"/>
                <a:t> 메모리</a:t>
              </a:r>
            </a:p>
          </p:txBody>
        </p:sp>
        <p:cxnSp>
          <p:nvCxnSpPr>
            <p:cNvPr id="14" name="직선 화살표 연결선 13"/>
            <p:cNvCxnSpPr>
              <a:endCxn id="16" idx="1"/>
            </p:cNvCxnSpPr>
            <p:nvPr/>
          </p:nvCxnSpPr>
          <p:spPr>
            <a:xfrm flipV="1">
              <a:off x="6579614" y="2648591"/>
              <a:ext cx="1371989" cy="9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endCxn id="17" idx="1"/>
            </p:cNvCxnSpPr>
            <p:nvPr/>
          </p:nvCxnSpPr>
          <p:spPr>
            <a:xfrm>
              <a:off x="6579614" y="3440980"/>
              <a:ext cx="1371988" cy="2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7951603" y="2420467"/>
              <a:ext cx="1855207" cy="456249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dog1 - name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951603" y="3215626"/>
              <a:ext cx="1855207" cy="456249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dog2 - name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72045" y="2274346"/>
              <a:ext cx="1760943" cy="1543002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2400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40716" y="3996354"/>
              <a:ext cx="1771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데이터 영역</a:t>
              </a:r>
              <a:endParaRPr lang="en-US" altLang="ko-KR" sz="2000" dirty="0"/>
            </a:p>
            <a:p>
              <a:pPr algn="ctr"/>
              <a:r>
                <a:rPr lang="en-US" altLang="ko-KR" sz="2000" dirty="0"/>
                <a:t>(</a:t>
              </a:r>
              <a:r>
                <a:rPr lang="ko-KR" altLang="en-US" sz="2000" dirty="0"/>
                <a:t>고정영역</a:t>
              </a:r>
              <a:r>
                <a:rPr lang="en-US" altLang="ko-KR" sz="2000" dirty="0"/>
                <a:t>)</a:t>
              </a:r>
              <a:endParaRPr lang="ko-KR" altLang="en-US" sz="2000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717586" y="2984732"/>
              <a:ext cx="1469860" cy="456249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</a:rPr>
                <a:t>“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진돗개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”</a:t>
              </a:r>
              <a:endParaRPr lang="ko-KR" alt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3049" y="2480680"/>
              <a:ext cx="1367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/>
                <a:t>Kind</a:t>
              </a:r>
              <a:endParaRPr lang="ko-KR" altLang="en-US" sz="2000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4049564" y="2698345"/>
              <a:ext cx="1166396" cy="376149"/>
            </a:xfrm>
            <a:prstGeom prst="straightConnector1">
              <a:avLst/>
            </a:prstGeom>
            <a:ln w="12700"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endCxn id="11" idx="1"/>
            </p:cNvCxnSpPr>
            <p:nvPr/>
          </p:nvCxnSpPr>
          <p:spPr>
            <a:xfrm>
              <a:off x="4062668" y="3310134"/>
              <a:ext cx="1153292" cy="145570"/>
            </a:xfrm>
            <a:prstGeom prst="straightConnector1">
              <a:avLst/>
            </a:prstGeom>
            <a:ln w="12700"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9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52" y="1758748"/>
            <a:ext cx="3359239" cy="4718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520" y="1878898"/>
            <a:ext cx="3611693" cy="42996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43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인스턴스 변수와 클래스 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293228" y="1878898"/>
            <a:ext cx="0" cy="4478022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236981" y="2767576"/>
            <a:ext cx="2088232" cy="374571"/>
            <a:chOff x="1236981" y="2767576"/>
            <a:chExt cx="2088232" cy="374571"/>
          </a:xfrm>
        </p:grpSpPr>
        <p:sp>
          <p:nvSpPr>
            <p:cNvPr id="9" name="TextBox 8"/>
            <p:cNvSpPr txBox="1"/>
            <p:nvPr/>
          </p:nvSpPr>
          <p:spPr>
            <a:xfrm>
              <a:off x="1236981" y="2767576"/>
              <a:ext cx="1512168" cy="374571"/>
            </a:xfrm>
            <a:prstGeom prst="roundRect">
              <a:avLst/>
            </a:prstGeom>
            <a:ln w="12700">
              <a:solidFill>
                <a:srgbClr val="00206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/>
                <a:t>인스턴스</a:t>
              </a:r>
              <a:r>
                <a:rPr lang="ko-KR" altLang="en-US" sz="1600" dirty="0"/>
                <a:t> 변수</a:t>
              </a:r>
              <a:endParaRPr lang="en-US" altLang="ko-KR" sz="1600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2749149" y="2938826"/>
              <a:ext cx="576064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8153035" y="2111785"/>
            <a:ext cx="1993640" cy="374571"/>
            <a:chOff x="8904312" y="2292408"/>
            <a:chExt cx="1993640" cy="374571"/>
          </a:xfrm>
        </p:grpSpPr>
        <p:sp>
          <p:nvSpPr>
            <p:cNvPr id="13" name="TextBox 12"/>
            <p:cNvSpPr txBox="1"/>
            <p:nvPr/>
          </p:nvSpPr>
          <p:spPr>
            <a:xfrm>
              <a:off x="9480376" y="2292408"/>
              <a:ext cx="1417576" cy="374571"/>
            </a:xfrm>
            <a:prstGeom prst="roundRect">
              <a:avLst/>
            </a:prstGeom>
            <a:ln w="12700">
              <a:solidFill>
                <a:srgbClr val="00206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/>
                <a:t>클래스 </a:t>
              </a:r>
              <a:r>
                <a:rPr lang="ko-KR" altLang="en-US" sz="1600" dirty="0"/>
                <a:t>변수</a:t>
              </a:r>
              <a:endParaRPr lang="en-US" altLang="ko-KR" sz="1600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8904312" y="2476215"/>
              <a:ext cx="576064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1606638" y="1105064"/>
            <a:ext cx="32293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+mn-ea"/>
              </a:rPr>
              <a:t> 카운터 만들기</a:t>
            </a: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9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2F750-C3FC-CF92-F4D4-7C37D019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사번 자동부여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77E92-B359-0868-6FCE-9598FD5B1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latin typeface="+mn-ea"/>
              </a:rPr>
              <a:t>사번 자동 발급하기</a:t>
            </a:r>
            <a:endParaRPr lang="en-US" altLang="ko-KR" sz="24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멤버 변수 </a:t>
            </a:r>
            <a:r>
              <a:rPr lang="en-US" altLang="ko-KR"/>
              <a:t>: </a:t>
            </a:r>
            <a:r>
              <a:rPr lang="ko-KR" altLang="en-US"/>
              <a:t>사번</a:t>
            </a:r>
            <a:r>
              <a:rPr lang="en-US" altLang="ko-KR"/>
              <a:t>(id), </a:t>
            </a:r>
            <a:r>
              <a:rPr lang="ko-KR" altLang="en-US"/>
              <a:t>사원이름</a:t>
            </a:r>
            <a:r>
              <a:rPr lang="en-US" altLang="ko-KR"/>
              <a:t>(name),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클래스 변수 </a:t>
            </a:r>
            <a:r>
              <a:rPr lang="en-US" altLang="ko-KR"/>
              <a:t>: serial_num</a:t>
            </a:r>
            <a:endParaRPr lang="ko-KR" altLang="en-US"/>
          </a:p>
          <a:p>
            <a:pPr marL="0" indent="0">
              <a:buNone/>
            </a:pPr>
            <a:endParaRPr lang="en-US" altLang="ko-KR" sz="2400">
              <a:latin typeface="+mn-ea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D3800-6510-7B2D-B496-2EE3BE62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8BC394-3697-D14A-85B1-2FE86A24C4F4}"/>
              </a:ext>
            </a:extLst>
          </p:cNvPr>
          <p:cNvGrpSpPr/>
          <p:nvPr/>
        </p:nvGrpSpPr>
        <p:grpSpPr>
          <a:xfrm>
            <a:off x="2683092" y="3155599"/>
            <a:ext cx="2503384" cy="2542941"/>
            <a:chOff x="1696290" y="2832905"/>
            <a:chExt cx="1888558" cy="194313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78C268-8AA9-9627-B980-AE81155A1EE3}"/>
                </a:ext>
              </a:extLst>
            </p:cNvPr>
            <p:cNvSpPr/>
            <p:nvPr/>
          </p:nvSpPr>
          <p:spPr>
            <a:xfrm>
              <a:off x="1696290" y="2832905"/>
              <a:ext cx="1888558" cy="360040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+mn-ea"/>
                </a:rPr>
                <a:t>  </a:t>
              </a:r>
            </a:p>
            <a:p>
              <a:pPr algn="ctr"/>
              <a:r>
                <a:rPr lang="en-US" altLang="ko-KR" sz="2000" b="1" dirty="0">
                  <a:latin typeface="+mn-ea"/>
                </a:rPr>
                <a:t>Employee</a:t>
              </a:r>
            </a:p>
            <a:p>
              <a:pPr algn="ctr"/>
              <a:endParaRPr lang="en-US" altLang="ko-KR" sz="2000" dirty="0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62623A-3819-F8DE-215A-50B115549646}"/>
                </a:ext>
              </a:extLst>
            </p:cNvPr>
            <p:cNvSpPr/>
            <p:nvPr/>
          </p:nvSpPr>
          <p:spPr>
            <a:xfrm>
              <a:off x="1696290" y="3192464"/>
              <a:ext cx="1888558" cy="956616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+mn-ea"/>
                </a:rPr>
                <a:t> </a:t>
              </a:r>
            </a:p>
            <a:p>
              <a:pPr algn="ctr"/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name</a:t>
              </a:r>
            </a:p>
            <a:p>
              <a:pPr algn="ctr"/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id</a:t>
              </a:r>
            </a:p>
            <a:p>
              <a:pPr algn="ctr"/>
              <a:endParaRPr lang="en-US" altLang="ko-KR" sz="2000" dirty="0"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C2ECADE-D55A-4187-BE69-57AC4255FA31}"/>
                </a:ext>
              </a:extLst>
            </p:cNvPr>
            <p:cNvSpPr/>
            <p:nvPr/>
          </p:nvSpPr>
          <p:spPr>
            <a:xfrm>
              <a:off x="1696290" y="4149080"/>
              <a:ext cx="1888558" cy="626958"/>
            </a:xfrm>
            <a:prstGeom prst="rect">
              <a:avLst/>
            </a:prstGeom>
            <a:ln w="127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+mn-ea"/>
                </a:rPr>
                <a:t> </a:t>
              </a:r>
            </a:p>
            <a:p>
              <a:pPr algn="ctr"/>
              <a:r>
                <a:rPr lang="ko-KR" altLang="en-US" sz="2000" dirty="0">
                  <a:latin typeface="+mn-ea"/>
                </a:rPr>
                <a:t> </a:t>
              </a:r>
              <a:r>
                <a:rPr lang="en-US" altLang="ko-KR" sz="2000" dirty="0">
                  <a:latin typeface="+mn-ea"/>
                </a:rPr>
                <a:t>__</a:t>
              </a:r>
              <a:r>
                <a:rPr lang="en-US" altLang="ko-KR" sz="2000" dirty="0" err="1">
                  <a:latin typeface="+mn-ea"/>
                </a:rPr>
                <a:t>str</a:t>
              </a:r>
              <a:r>
                <a:rPr lang="en-US" altLang="ko-KR" sz="2000" dirty="0">
                  <a:latin typeface="+mn-ea"/>
                </a:rPr>
                <a:t>__()</a:t>
              </a:r>
            </a:p>
            <a:p>
              <a:pPr algn="ctr"/>
              <a:endParaRPr lang="en-US" altLang="ko-KR" sz="2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6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A2999-3840-CB3E-B3A9-1D1E5F5A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사번 자동부여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FBA01-3257-0542-4668-0E7EFB32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latin typeface="+mn-ea"/>
              </a:rPr>
              <a:t>사번 자동 발급</a:t>
            </a:r>
            <a:r>
              <a:rPr lang="en-US" altLang="ko-KR" sz="2400">
                <a:latin typeface="+mn-ea"/>
              </a:rPr>
              <a:t>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E215CE-DAB9-C410-BBAF-CE439E39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90A471-50EA-02AC-22FA-152AC635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37" y="1907532"/>
            <a:ext cx="7992238" cy="33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960DE-D113-AD1F-661E-6CC5B8C7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사번 자동부여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BFE0E-5201-4CBD-FE5D-C8B511C5D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>
                <a:latin typeface="+mn-ea"/>
              </a:rPr>
              <a:t>serial_num</a:t>
            </a:r>
            <a:r>
              <a:rPr lang="ko-KR" altLang="en-US" sz="2400">
                <a:latin typeface="+mn-ea"/>
              </a:rPr>
              <a:t>이 인스턴스 변수인 경우</a:t>
            </a:r>
            <a:r>
              <a:rPr lang="en-US" altLang="ko-KR" sz="2400">
                <a:latin typeface="+mn-ea"/>
              </a:rPr>
              <a:t> 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BE738-DF6E-D068-1F27-6E4E9B98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AD41D7C-88C6-961D-0351-22101475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52" y="2149439"/>
            <a:ext cx="9317495" cy="23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31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사번</a:t>
            </a:r>
            <a:r>
              <a:rPr lang="ko-KR" altLang="en-US" dirty="0"/>
              <a:t> 자동 부여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23105" y="1119444"/>
            <a:ext cx="5672497" cy="438560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+mn-ea"/>
              </a:rPr>
              <a:t>serial_num</a:t>
            </a:r>
            <a:r>
              <a:rPr lang="ko-KR" altLang="en-US" sz="2400" dirty="0">
                <a:latin typeface="+mn-ea"/>
              </a:rPr>
              <a:t>이 인스턴스 변수인 경우</a:t>
            </a:r>
            <a:r>
              <a:rPr lang="en-US" altLang="ko-KR" sz="2400" dirty="0">
                <a:latin typeface="+mn-ea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26" y="2013559"/>
            <a:ext cx="5602626" cy="18442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13" y="4313348"/>
            <a:ext cx="2911092" cy="9525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530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Supermarket </a:t>
            </a:r>
            <a:r>
              <a:rPr lang="ko-KR" altLang="en-US" dirty="0">
                <a:solidFill>
                  <a:schemeClr val="accent2"/>
                </a:solidFill>
              </a:rPr>
              <a:t>클래스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1270779" cy="4369181"/>
          </a:xfrm>
        </p:spPr>
        <p:txBody>
          <a:bodyPr>
            <a:noAutofit/>
          </a:bodyPr>
          <a:lstStyle/>
          <a:p>
            <a:r>
              <a:rPr lang="ko-KR" altLang="en-US" sz="2200" dirty="0"/>
              <a:t>클래스를 선언할 때</a:t>
            </a:r>
            <a:r>
              <a:rPr lang="en-US" altLang="ko-KR" sz="2200" dirty="0"/>
              <a:t>, </a:t>
            </a:r>
            <a:r>
              <a:rPr lang="ko-KR" altLang="en-US" sz="2200" dirty="0"/>
              <a:t>인자로 </a:t>
            </a:r>
            <a:r>
              <a:rPr lang="en-US" altLang="ko-KR" sz="2200" dirty="0"/>
              <a:t>location, name, product, customer </a:t>
            </a:r>
            <a:r>
              <a:rPr lang="ko-KR" altLang="en-US" sz="2200" dirty="0"/>
              <a:t>받기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(location : </a:t>
            </a:r>
            <a:r>
              <a:rPr lang="ko-KR" altLang="en-US" sz="2200" dirty="0"/>
              <a:t>위치</a:t>
            </a:r>
            <a:r>
              <a:rPr lang="en-US" altLang="ko-KR" sz="2200" dirty="0"/>
              <a:t>, name</a:t>
            </a:r>
            <a:r>
              <a:rPr lang="ko-KR" altLang="en-US" sz="2200" dirty="0"/>
              <a:t> </a:t>
            </a:r>
            <a:r>
              <a:rPr lang="en-US" altLang="ko-KR" sz="2200" dirty="0"/>
              <a:t>: </a:t>
            </a:r>
            <a:r>
              <a:rPr lang="ko-KR" altLang="en-US" sz="2200" dirty="0"/>
              <a:t>가게 이름</a:t>
            </a:r>
            <a:r>
              <a:rPr lang="en-US" altLang="ko-KR" sz="2200" dirty="0"/>
              <a:t>, product</a:t>
            </a:r>
            <a:r>
              <a:rPr lang="ko-KR" altLang="en-US" sz="2200" dirty="0"/>
              <a:t> </a:t>
            </a:r>
            <a:r>
              <a:rPr lang="en-US" altLang="ko-KR" sz="2200" dirty="0"/>
              <a:t>: </a:t>
            </a:r>
            <a:r>
              <a:rPr lang="ko-KR" altLang="en-US" sz="2200" dirty="0"/>
              <a:t>파는 물건</a:t>
            </a:r>
            <a:r>
              <a:rPr lang="en-US" altLang="ko-KR" sz="2200" dirty="0"/>
              <a:t>, customer</a:t>
            </a:r>
            <a:r>
              <a:rPr lang="ko-KR" altLang="en-US" sz="2200" dirty="0"/>
              <a:t> </a:t>
            </a:r>
            <a:r>
              <a:rPr lang="en-US" altLang="ko-KR" sz="2200" dirty="0"/>
              <a:t>: </a:t>
            </a:r>
            <a:r>
              <a:rPr lang="ko-KR" altLang="en-US" sz="2200" dirty="0"/>
              <a:t>고객의 수</a:t>
            </a:r>
            <a:r>
              <a:rPr lang="en-US" altLang="ko-KR" sz="2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2200" dirty="0" err="1"/>
              <a:t>print_location</a:t>
            </a:r>
            <a:r>
              <a:rPr lang="en-US" altLang="ko-KR" sz="2200" dirty="0"/>
              <a:t>() :</a:t>
            </a:r>
            <a:r>
              <a:rPr lang="ko-KR" altLang="en-US" sz="2200" dirty="0"/>
              <a:t> 위치를 출력하는 함수</a:t>
            </a:r>
          </a:p>
          <a:p>
            <a:r>
              <a:rPr lang="en-US" altLang="ko-KR" sz="2200" dirty="0" err="1"/>
              <a:t>change_category</a:t>
            </a:r>
            <a:r>
              <a:rPr lang="en-US" altLang="ko-KR" sz="2200" dirty="0"/>
              <a:t>() :</a:t>
            </a:r>
            <a:r>
              <a:rPr lang="ko-KR" altLang="en-US" sz="2200" dirty="0"/>
              <a:t> 받은 인자로 파는 물건 바꾸는 함수</a:t>
            </a:r>
            <a:endParaRPr lang="en-US" altLang="ko-KR" sz="2200" dirty="0"/>
          </a:p>
          <a:p>
            <a:r>
              <a:rPr lang="en-US" altLang="ko-KR" sz="2200" dirty="0" err="1"/>
              <a:t>show_list</a:t>
            </a:r>
            <a:r>
              <a:rPr lang="en-US" altLang="ko-KR" sz="2200" dirty="0"/>
              <a:t>() : </a:t>
            </a:r>
            <a:r>
              <a:rPr lang="ko-KR" altLang="en-US" sz="2200" dirty="0"/>
              <a:t>현재 파는 물건 출력</a:t>
            </a:r>
            <a:endParaRPr lang="en-US" altLang="ko-KR" sz="2200" dirty="0"/>
          </a:p>
          <a:p>
            <a:r>
              <a:rPr lang="en-US" altLang="ko-KR" sz="2200" dirty="0" err="1"/>
              <a:t>enter_customer</a:t>
            </a:r>
            <a:r>
              <a:rPr lang="en-US" altLang="ko-KR" sz="2200" dirty="0"/>
              <a:t>() :</a:t>
            </a:r>
            <a:r>
              <a:rPr lang="ko-KR" altLang="en-US" sz="2200" dirty="0"/>
              <a:t> 손님의 수를 </a:t>
            </a:r>
            <a:r>
              <a:rPr lang="en-US" altLang="ko-KR" sz="2200" dirty="0"/>
              <a:t>1</a:t>
            </a:r>
            <a:r>
              <a:rPr lang="ko-KR" altLang="en-US" sz="2200" dirty="0"/>
              <a:t>씩 늘리는 함수</a:t>
            </a:r>
            <a:endParaRPr lang="en-US" altLang="ko-KR" sz="2200" dirty="0"/>
          </a:p>
          <a:p>
            <a:r>
              <a:rPr lang="en-US" altLang="ko-KR" sz="2200" dirty="0" err="1"/>
              <a:t>show_info</a:t>
            </a:r>
            <a:r>
              <a:rPr lang="en-US" altLang="ko-KR" sz="2200" dirty="0"/>
              <a:t>() :</a:t>
            </a:r>
            <a:r>
              <a:rPr lang="ko-KR" altLang="en-US" sz="2200" dirty="0"/>
              <a:t> 가게 이름</a:t>
            </a:r>
            <a:r>
              <a:rPr lang="en-US" altLang="ko-KR" sz="2200" dirty="0"/>
              <a:t>, </a:t>
            </a:r>
            <a:r>
              <a:rPr lang="ko-KR" altLang="en-US" sz="2200" dirty="0"/>
              <a:t>위치</a:t>
            </a:r>
            <a:r>
              <a:rPr lang="en-US" altLang="ko-KR" sz="2200" dirty="0"/>
              <a:t>, </a:t>
            </a:r>
            <a:r>
              <a:rPr lang="ko-KR" altLang="en-US" sz="2200" dirty="0"/>
              <a:t>파는 물건</a:t>
            </a:r>
            <a:r>
              <a:rPr lang="en-US" altLang="ko-KR" sz="2200" dirty="0"/>
              <a:t>, </a:t>
            </a:r>
            <a:r>
              <a:rPr lang="ko-KR" altLang="en-US" sz="2200" dirty="0"/>
              <a:t>손님 수 모두 출력</a:t>
            </a:r>
            <a:endParaRPr lang="en-US" altLang="ko-KR" sz="2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01" y="5046953"/>
            <a:ext cx="6954220" cy="12955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5B1640-0C77-152C-C879-9F68ECAF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36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AD15C-F37F-AA4E-9C83-E888F9A8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D1C5C-7764-13EB-7930-26BC3F1A5EA1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캡슐화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E718C-3B08-9088-1C5A-AAAB7FBB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4CFC0-4019-4EF5-0F21-B508D8E3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캡슐화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3E1DA-9218-BA33-2DCA-7639A578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캡슐화</a:t>
            </a:r>
            <a:r>
              <a:rPr lang="en-US" altLang="ko-KR"/>
              <a:t>(Encapsulation)</a:t>
            </a:r>
          </a:p>
          <a:p>
            <a:r>
              <a:rPr lang="ko-KR" altLang="en-US"/>
              <a:t>캡슐화는 데이터를 하나의 단위로 묶고</a:t>
            </a:r>
            <a:r>
              <a:rPr lang="en-US" altLang="ko-KR"/>
              <a:t>, </a:t>
            </a:r>
            <a:r>
              <a:rPr lang="ko-KR" altLang="en-US"/>
              <a:t>외부로부터 직접 접근을 제한</a:t>
            </a:r>
            <a:endParaRPr lang="en-US" altLang="ko-KR"/>
          </a:p>
          <a:p>
            <a:r>
              <a:rPr lang="ko-KR" altLang="en-US"/>
              <a:t>필요한 경우 메서드를 통해 데이터를 제어하도록 하는 프로그래밍 기법</a:t>
            </a:r>
            <a:endParaRPr lang="en-US" altLang="ko-KR"/>
          </a:p>
          <a:p>
            <a:r>
              <a:rPr lang="ko-KR" altLang="en-US"/>
              <a:t>캡슐화는 데이터 보호와 모듈화를 목적</a:t>
            </a:r>
            <a:endParaRPr lang="en-US" altLang="ko-KR"/>
          </a:p>
          <a:p>
            <a:r>
              <a:rPr lang="ko-KR" altLang="en-US"/>
              <a:t>파이썬에서는 변수의 이름 앞에 밑줄</a:t>
            </a:r>
            <a:r>
              <a:rPr lang="en-US" altLang="ko-KR"/>
              <a:t>(_ </a:t>
            </a:r>
            <a:r>
              <a:rPr lang="ko-KR" altLang="en-US"/>
              <a:t>또는 </a:t>
            </a:r>
            <a:r>
              <a:rPr lang="en-US" altLang="ko-KR"/>
              <a:t>__)</a:t>
            </a:r>
            <a:r>
              <a:rPr lang="ko-KR" altLang="en-US"/>
              <a:t>을 붙여 접근 제한을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8D0A48-9E89-D16C-6531-5BEED22C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4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접근제어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928420" cy="46130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 err="1"/>
              <a:t>파이썬은</a:t>
            </a:r>
            <a:r>
              <a:rPr lang="ko-KR" altLang="en-US" dirty="0"/>
              <a:t> 기본이 </a:t>
            </a:r>
            <a:r>
              <a:rPr lang="en-US" altLang="ko-KR" dirty="0"/>
              <a:t>public</a:t>
            </a:r>
            <a:r>
              <a:rPr lang="ko-KR" altLang="en-US"/>
              <a:t>임</a:t>
            </a:r>
            <a:r>
              <a:rPr lang="en-US" altLang="ko-KR"/>
              <a:t>!</a:t>
            </a:r>
          </a:p>
          <a:p>
            <a:pPr marL="0" indent="0">
              <a:buNone/>
            </a:pPr>
            <a:r>
              <a:rPr lang="ko-KR" altLang="en-US"/>
              <a:t>파이썬에서는 엄격한 정보 은닉이 없지만</a:t>
            </a:r>
            <a:r>
              <a:rPr lang="en-US" altLang="ko-KR"/>
              <a:t>, </a:t>
            </a:r>
            <a:r>
              <a:rPr lang="ko-KR" altLang="en-US"/>
              <a:t>접근 제한자를 사용하여 이를 표현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>
                <a:solidFill>
                  <a:schemeClr val="accent2"/>
                </a:solidFill>
              </a:rPr>
              <a:t>Public</a:t>
            </a:r>
            <a:r>
              <a:rPr lang="en-US" altLang="ko-KR" dirty="0"/>
              <a:t>: </a:t>
            </a:r>
            <a:r>
              <a:rPr lang="ko-KR" altLang="en-US" dirty="0"/>
              <a:t>어디서나 접근 가능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/>
                </a:solidFill>
              </a:rPr>
              <a:t>Private</a:t>
            </a:r>
            <a:r>
              <a:rPr lang="en-US" altLang="ko-KR" dirty="0"/>
              <a:t>: </a:t>
            </a:r>
            <a:r>
              <a:rPr lang="ko-KR" altLang="en-US" dirty="0"/>
              <a:t>해당 클래스 내에서만 접근 가능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2400" dirty="0"/>
              <a:t>해당 멤버 앞에 </a:t>
            </a:r>
            <a:r>
              <a:rPr lang="en-US" altLang="ko-KR" sz="2400" dirty="0"/>
              <a:t>__(double underscore)</a:t>
            </a:r>
            <a:r>
              <a:rPr lang="ko-KR" altLang="en-US" sz="2400" dirty="0"/>
              <a:t>를 붙여서 표시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/>
                </a:solidFill>
              </a:rPr>
              <a:t>Protected</a:t>
            </a:r>
            <a:r>
              <a:rPr lang="en-US" altLang="ko-KR" dirty="0"/>
              <a:t>: </a:t>
            </a:r>
            <a:r>
              <a:rPr lang="ko-KR" altLang="en-US" dirty="0"/>
              <a:t>보통은 해당 클래스 </a:t>
            </a:r>
            <a:r>
              <a:rPr lang="en-US" altLang="ko-KR" dirty="0"/>
              <a:t>&amp; </a:t>
            </a:r>
            <a:r>
              <a:rPr lang="ko-KR" altLang="en-US" dirty="0"/>
              <a:t>하위 클래스 내에서만 접근 가능 이라는 의미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2400"/>
              <a:t>파이썬에서는 </a:t>
            </a:r>
            <a:r>
              <a:rPr lang="ko-KR" altLang="en-US" sz="2400" dirty="0"/>
              <a:t>해당 멤버의 앞에 </a:t>
            </a:r>
            <a:r>
              <a:rPr lang="en-US" altLang="ko-KR" sz="2400" dirty="0"/>
              <a:t>_(single underscore) </a:t>
            </a:r>
            <a:r>
              <a:rPr lang="ko-KR" altLang="en-US" sz="2400" dirty="0"/>
              <a:t>를 </a:t>
            </a:r>
            <a:r>
              <a:rPr lang="ko-KR" altLang="en-US" sz="2400"/>
              <a:t>붙여서 표시</a:t>
            </a:r>
            <a:endParaRPr lang="en-US" altLang="ko-KR" sz="2400"/>
          </a:p>
          <a:p>
            <a:pPr marL="0" indent="0">
              <a:buNone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파이썬은 실제 </a:t>
            </a:r>
            <a:r>
              <a:rPr lang="ko-KR" altLang="en-US" dirty="0"/>
              <a:t>제약되지는 않고 일종의 경고 표시로 사용됨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객체지향 프로그래밍에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클래스에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캡슐화에 대해서 이해한다</a:t>
            </a:r>
            <a:r>
              <a:rPr lang="en-US" altLang="ko-KR" sz="2800"/>
              <a:t>.</a:t>
            </a:r>
          </a:p>
          <a:p>
            <a:endParaRPr lang="en-US" altLang="ko-KR" sz="28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9DAA-0C11-AEAD-F0AD-2B32D63C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B8027-EAFA-B7D8-B577-C9CB9F83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정보은닉</a:t>
            </a:r>
            <a:r>
              <a:rPr lang="en-US" altLang="ko-KR" sz="4800"/>
              <a:t>(Information Hiding)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23159-B8E2-2602-C0C5-FFED716A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정보은닉 </a:t>
            </a:r>
            <a:r>
              <a:rPr lang="en-US" altLang="ko-KR"/>
              <a:t>: </a:t>
            </a:r>
            <a:r>
              <a:rPr lang="ko-KR" altLang="en-US"/>
              <a:t>캡슐화로 인해 달성되는 결과</a:t>
            </a:r>
            <a:endParaRPr lang="en-US" altLang="ko-KR"/>
          </a:p>
          <a:p>
            <a:r>
              <a:rPr lang="ko-KR" altLang="en-US" sz="2400" b="1">
                <a:latin typeface="+mn-ea"/>
              </a:rPr>
              <a:t>함수 생성 </a:t>
            </a:r>
            <a:r>
              <a:rPr lang="en-US" altLang="ko-KR" sz="2400" b="1">
                <a:latin typeface="+mn-ea"/>
              </a:rPr>
              <a:t>:</a:t>
            </a:r>
            <a:r>
              <a:rPr lang="en-US" altLang="ko-KR" sz="2400" b="1">
                <a:solidFill>
                  <a:srgbClr val="C00000"/>
                </a:solidFill>
                <a:latin typeface="+mn-ea"/>
              </a:rPr>
              <a:t> get + 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변수 이름</a:t>
            </a:r>
            <a:r>
              <a:rPr lang="en-US" altLang="ko-KR" sz="2400" b="1">
                <a:solidFill>
                  <a:schemeClr val="tx1"/>
                </a:solidFill>
                <a:latin typeface="+mn-ea"/>
              </a:rPr>
              <a:t>()</a:t>
            </a:r>
            <a:r>
              <a:rPr lang="en-US" altLang="ko-KR" sz="2400" b="1">
                <a:solidFill>
                  <a:srgbClr val="C00000"/>
                </a:solidFill>
                <a:latin typeface="+mn-ea"/>
              </a:rPr>
              <a:t>, set + </a:t>
            </a:r>
            <a:r>
              <a:rPr lang="ko-KR" altLang="en-US" sz="2400" b="1">
                <a:solidFill>
                  <a:schemeClr val="tx1"/>
                </a:solidFill>
                <a:latin typeface="+mn-ea"/>
              </a:rPr>
              <a:t>변수이름</a:t>
            </a:r>
            <a:r>
              <a:rPr lang="en-US" altLang="ko-KR" sz="2400" b="1">
                <a:solidFill>
                  <a:schemeClr val="tx1"/>
                </a:solidFill>
                <a:latin typeface="+mn-ea"/>
              </a:rPr>
              <a:t>()</a:t>
            </a:r>
          </a:p>
          <a:p>
            <a:r>
              <a:rPr lang="en-US" altLang="ko-KR" sz="2400">
                <a:solidFill>
                  <a:srgbClr val="C00000"/>
                </a:solidFill>
                <a:latin typeface="+mn-ea"/>
              </a:rPr>
              <a:t>set + 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변수이름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() : </a:t>
            </a:r>
            <a:r>
              <a:rPr lang="ko-KR" altLang="en-US"/>
              <a:t>정보를 설정할때</a:t>
            </a:r>
            <a:endParaRPr lang="en-US" altLang="ko-KR"/>
          </a:p>
          <a:p>
            <a:r>
              <a:rPr lang="en-US" altLang="ko-KR" sz="2400">
                <a:solidFill>
                  <a:srgbClr val="C00000"/>
                </a:solidFill>
                <a:latin typeface="+mn-ea"/>
              </a:rPr>
              <a:t>get + 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변수이름</a:t>
            </a:r>
            <a:r>
              <a:rPr lang="en-US" altLang="ko-KR" sz="2400">
                <a:solidFill>
                  <a:schemeClr val="tx1"/>
                </a:solidFill>
                <a:latin typeface="+mn-ea"/>
              </a:rPr>
              <a:t>() : </a:t>
            </a:r>
            <a:r>
              <a:rPr lang="ko-KR" altLang="en-US" sz="2400">
                <a:solidFill>
                  <a:schemeClr val="tx1"/>
                </a:solidFill>
                <a:latin typeface="+mn-ea"/>
              </a:rPr>
              <a:t>정보를 가져올때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8ACB8-43A2-6D79-D7D0-C6C35642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0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88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  </a:t>
            </a:r>
            <a:r>
              <a:rPr lang="ko-KR" altLang="en-US" sz="4800" dirty="0"/>
              <a:t>정보 은닉</a:t>
            </a:r>
            <a:r>
              <a:rPr lang="en-US" altLang="ko-KR" sz="4800" dirty="0"/>
              <a:t>(Information Hiding)</a:t>
            </a:r>
            <a:endParaRPr lang="ko-KR" altLang="en-US" sz="4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3067" y="1052737"/>
            <a:ext cx="10340622" cy="18114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+mn-ea"/>
              </a:rPr>
              <a:t>정보 은닉</a:t>
            </a:r>
            <a:r>
              <a:rPr lang="en-US" altLang="ko-KR" sz="2800" dirty="0">
                <a:latin typeface="+mn-ea"/>
              </a:rPr>
              <a:t> – </a:t>
            </a:r>
            <a:r>
              <a:rPr lang="ko-KR" altLang="en-US" sz="2800" dirty="0">
                <a:latin typeface="+mn-ea"/>
              </a:rPr>
              <a:t>보안을 위해 클래스에 접근을 제한함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-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멤버 변수에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언더스코어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(__)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(2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를 붙이면 직접 접근할 수 없음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(private)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  -  </a:t>
            </a:r>
            <a:r>
              <a:rPr lang="ko-KR" altLang="en-US" sz="2400" b="1" dirty="0">
                <a:latin typeface="+mn-ea"/>
              </a:rPr>
              <a:t>함수 만들어 멤버 입력 </a:t>
            </a:r>
            <a:r>
              <a:rPr lang="en-US" altLang="ko-KR" sz="2400" b="1" dirty="0">
                <a:latin typeface="+mn-ea"/>
              </a:rPr>
              <a:t>:</a:t>
            </a:r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 get +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변수 이름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()</a:t>
            </a:r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, set +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변수이름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87" y="3560837"/>
            <a:ext cx="3932261" cy="33988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816080" y="3152214"/>
            <a:ext cx="1440160" cy="408623"/>
          </a:xfrm>
          <a:prstGeom prst="round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person.py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5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BA58-E6D7-E0C0-1168-4D2D4792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/>
              <a:t>정보은닉</a:t>
            </a:r>
            <a:r>
              <a:rPr lang="en-US" altLang="ko-KR" sz="4800"/>
              <a:t>(Information Hiding)</a:t>
            </a:r>
            <a:endParaRPr lang="ko-KR" altLang="en-US"/>
          </a:p>
        </p:txBody>
      </p:sp>
      <p:pic>
        <p:nvPicPr>
          <p:cNvPr id="6" name="내용 개체 틀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E238780-2DCF-866C-CF61-462C9D552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0" y="1325563"/>
            <a:ext cx="6375882" cy="42446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845E-B9EE-B622-90C9-27ADF433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11A611-142C-B4BF-ABE7-12EA0567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23" y="2343094"/>
            <a:ext cx="3576217" cy="32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CBBCB-4816-25B1-2902-C792AE69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3. </a:t>
            </a:r>
            <a:r>
              <a:rPr lang="ko-KR" altLang="en-US">
                <a:solidFill>
                  <a:schemeClr val="accent2"/>
                </a:solidFill>
              </a:rPr>
              <a:t>건강상태</a:t>
            </a:r>
            <a:r>
              <a:rPr lang="en-US" altLang="ko-KR">
                <a:solidFill>
                  <a:schemeClr val="accent2"/>
                </a:solidFill>
              </a:rPr>
              <a:t> </a:t>
            </a:r>
            <a:r>
              <a:rPr lang="ko-KR" altLang="en-US">
                <a:solidFill>
                  <a:schemeClr val="accent2"/>
                </a:solidFill>
              </a:rPr>
              <a:t>클래스 만들기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06FFC-A471-F7C2-BE01-DF5AB85D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운동을 하면 체력이 </a:t>
            </a:r>
            <a:r>
              <a:rPr lang="en-US" altLang="ko-KR"/>
              <a:t>1</a:t>
            </a:r>
            <a:r>
              <a:rPr lang="ko-KR" altLang="en-US"/>
              <a:t>증가하고</a:t>
            </a:r>
            <a:r>
              <a:rPr lang="en-US" altLang="ko-KR"/>
              <a:t>,</a:t>
            </a:r>
            <a:r>
              <a:rPr lang="ko-KR" altLang="en-US"/>
              <a:t> 술을 마시면 체력이 </a:t>
            </a:r>
            <a:r>
              <a:rPr lang="en-US" altLang="ko-KR"/>
              <a:t>1</a:t>
            </a:r>
            <a:r>
              <a:rPr lang="ko-KR" altLang="en-US"/>
              <a:t>감소함</a:t>
            </a:r>
            <a:endParaRPr lang="en-US" altLang="ko-KR"/>
          </a:p>
          <a:p>
            <a:r>
              <a:rPr lang="ko-KR" altLang="en-US"/>
              <a:t>건강 상태 </a:t>
            </a:r>
            <a:r>
              <a:rPr lang="en-US" altLang="ko-KR"/>
              <a:t>: hp</a:t>
            </a:r>
            <a:r>
              <a:rPr lang="ko-KR" altLang="en-US"/>
              <a:t>로 설정 </a:t>
            </a:r>
            <a:r>
              <a:rPr lang="en-US" altLang="ko-KR"/>
              <a:t>, hp</a:t>
            </a:r>
            <a:r>
              <a:rPr lang="ko-KR" altLang="en-US"/>
              <a:t>의 범위 </a:t>
            </a:r>
            <a:r>
              <a:rPr lang="en-US" altLang="ko-KR"/>
              <a:t>: 1 ~ 100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5C77B-7DB5-B62D-EC4C-BF057CA0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C5E347-5A44-9D6A-4D6C-E9CE22F9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46" y="2915464"/>
            <a:ext cx="3369205" cy="2810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85101-8E95-80F9-1018-2F0B940CAAFC}"/>
              </a:ext>
            </a:extLst>
          </p:cNvPr>
          <p:cNvSpPr txBox="1"/>
          <p:nvPr/>
        </p:nvSpPr>
        <p:spPr>
          <a:xfrm>
            <a:off x="1233054" y="291546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출력예시</a:t>
            </a: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F226B-D97D-90EC-73E7-6931A72BA37E}"/>
              </a:ext>
            </a:extLst>
          </p:cNvPr>
          <p:cNvSpPr txBox="1"/>
          <p:nvPr/>
        </p:nvSpPr>
        <p:spPr>
          <a:xfrm>
            <a:off x="6076470" y="294444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나몸짱과 나약해는 사람이름</a:t>
            </a:r>
          </a:p>
        </p:txBody>
      </p:sp>
    </p:spTree>
    <p:extLst>
      <p:ext uri="{BB962C8B-B14F-4D97-AF65-F5344CB8AC3E}">
        <p14:creationId xmlns:p14="http://schemas.microsoft.com/office/powerpoint/2010/main" val="27160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410CB-43D0-9EBC-C50F-333C4D35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3. </a:t>
            </a:r>
            <a:r>
              <a:rPr lang="ko-KR" altLang="en-US"/>
              <a:t>정답</a:t>
            </a:r>
          </a:p>
        </p:txBody>
      </p:sp>
      <p:pic>
        <p:nvPicPr>
          <p:cNvPr id="6" name="내용 개체 틀 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BB70E255-FBF1-885E-7564-745DA3CBE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07" y="154083"/>
            <a:ext cx="4627359" cy="591757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98BEE-8E63-5A22-6752-251A07E7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5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1CA08-F34B-29B4-C6F3-CE5559D5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getter, setter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99D113-E10F-8CF0-73F7-E60A69B05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파이썬에서는 </a:t>
            </a:r>
            <a:r>
              <a:rPr lang="en-US" altLang="ko-KR"/>
              <a:t>@property </a:t>
            </a:r>
            <a:r>
              <a:rPr lang="ko-KR" altLang="en-US"/>
              <a:t>라는 데코레이터를 활용하여 정의할 수 있음</a:t>
            </a:r>
            <a:endParaRPr lang="en-US" altLang="ko-KR"/>
          </a:p>
          <a:p>
            <a:pPr lvl="1"/>
            <a:r>
              <a:rPr kumimoji="1" lang="ko-KR" altLang="en-US"/>
              <a:t>데코레이터</a:t>
            </a:r>
            <a:r>
              <a:rPr kumimoji="1" lang="en-US" altLang="ko-KR"/>
              <a:t>?</a:t>
            </a:r>
            <a:r>
              <a:rPr kumimoji="1" lang="ko-KR" altLang="en-US"/>
              <a:t> </a:t>
            </a:r>
            <a:r>
              <a:rPr lang="ko-KR" altLang="en-US"/>
              <a:t>기존 함수나 메서드의 동작을 수정하거나 확장할 때 사용</a:t>
            </a:r>
            <a:endParaRPr lang="en-US" altLang="ko-KR"/>
          </a:p>
          <a:p>
            <a:r>
              <a:rPr lang="en-US" altLang="ko-KR"/>
              <a:t>getter</a:t>
            </a:r>
            <a:r>
              <a:rPr lang="ko-KR" altLang="en-US"/>
              <a:t>함수에는 </a:t>
            </a:r>
            <a:r>
              <a:rPr lang="en-US" altLang="ko-KR"/>
              <a:t>@property</a:t>
            </a:r>
          </a:p>
          <a:p>
            <a:r>
              <a:rPr lang="en-US" altLang="ko-KR"/>
              <a:t>setter</a:t>
            </a:r>
            <a:r>
              <a:rPr lang="ko-KR" altLang="en-US"/>
              <a:t>함수에는 </a:t>
            </a:r>
            <a:r>
              <a:rPr lang="en-US" altLang="ko-KR"/>
              <a:t>@gettername.setter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28ACC-3BED-8112-1C85-822F300D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2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EDEB3-B223-8394-3FC0-85A352C6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getter, setter</a:t>
            </a:r>
            <a:endParaRPr lang="ko-KR" altLang="en-US"/>
          </a:p>
        </p:txBody>
      </p:sp>
      <p:pic>
        <p:nvPicPr>
          <p:cNvPr id="6" name="내용 개체 틀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A58D536-6CF3-16C6-6571-16607B144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29" y="1440354"/>
            <a:ext cx="3162741" cy="442021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1D9A-E3CB-7B91-FFF3-01943115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CFAEDDC-C6F8-D9F3-8527-34FA8B47B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50" y="1440354"/>
            <a:ext cx="2798171" cy="16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31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정보 은닉</a:t>
            </a:r>
            <a:r>
              <a:rPr lang="en-US" altLang="ko-KR" dirty="0"/>
              <a:t>(Information Hiding)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99822" y="1329523"/>
            <a:ext cx="8440594" cy="20119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n-ea"/>
              </a:rPr>
              <a:t>건강 상태 클래스 만들기</a:t>
            </a:r>
            <a:endParaRPr lang="en-US" altLang="ko-KR" sz="2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운동을 하면 체력이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증가하고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술을 마시면 체력이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감소함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건강 상태 </a:t>
            </a:r>
            <a:r>
              <a:rPr lang="en-US" altLang="ko-KR" sz="2400" dirty="0">
                <a:latin typeface="+mn-ea"/>
              </a:rPr>
              <a:t>: </a:t>
            </a:r>
            <a:r>
              <a:rPr lang="en-US" altLang="ko-KR" sz="2400" dirty="0" err="1">
                <a:latin typeface="+mn-ea"/>
              </a:rPr>
              <a:t>hp</a:t>
            </a:r>
            <a:r>
              <a:rPr lang="ko-KR" altLang="en-US" sz="2400" dirty="0">
                <a:latin typeface="+mn-ea"/>
              </a:rPr>
              <a:t>로 설정 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dirty="0" err="1">
                <a:latin typeface="+mn-ea"/>
              </a:rPr>
              <a:t>hp</a:t>
            </a:r>
            <a:r>
              <a:rPr lang="ko-KR" altLang="en-US" sz="2400" dirty="0">
                <a:latin typeface="+mn-ea"/>
              </a:rPr>
              <a:t>의 범위 </a:t>
            </a:r>
            <a:r>
              <a:rPr lang="en-US" altLang="ko-KR" sz="2400" dirty="0">
                <a:latin typeface="+mn-ea"/>
              </a:rPr>
              <a:t>: 1 ~ 100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37" y="3149597"/>
            <a:ext cx="3369205" cy="2810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585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31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 </a:t>
            </a:r>
            <a:r>
              <a:rPr lang="ko-KR" altLang="en-US" sz="3600" dirty="0"/>
              <a:t>정보 은닉</a:t>
            </a:r>
            <a:r>
              <a:rPr lang="en-US" altLang="ko-KR" sz="3600" dirty="0"/>
              <a:t>(Information Hiding)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40" y="1128304"/>
            <a:ext cx="4040860" cy="53514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88" y="1602603"/>
            <a:ext cx="5983778" cy="44028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263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131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 </a:t>
            </a:r>
            <a:r>
              <a:rPr lang="ko-KR" altLang="en-US" sz="3600" dirty="0"/>
              <a:t>정보 은닉</a:t>
            </a:r>
            <a:r>
              <a:rPr lang="en-US" altLang="ko-KR" sz="3600" dirty="0"/>
              <a:t>(Information Hiding)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37" y="1220318"/>
            <a:ext cx="6087325" cy="41915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00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D5187-F330-5894-D4F8-BAC5D922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B1D93-7DA6-DC9D-2B83-88BF78BA10C3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객체지향 프로그래밍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68A02-260A-4210-20F5-56E77B5F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조건문을 사용하여 코드를 제어할 수 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en-US" altLang="ko-KR" sz="2800"/>
              <a:t>~elif~else</a:t>
            </a:r>
            <a:r>
              <a:rPr lang="ko-KR" altLang="en-US" sz="2800"/>
              <a:t>를 사용하여 상황에 맞게 코드를</a:t>
            </a:r>
            <a:r>
              <a:rPr lang="en-US" altLang="ko-KR" sz="2800"/>
              <a:t> </a:t>
            </a:r>
            <a:r>
              <a:rPr lang="ko-KR" altLang="en-US" sz="2800"/>
              <a:t>제어할 수 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반복문에는 </a:t>
            </a:r>
            <a:r>
              <a:rPr lang="en-US" altLang="ko-KR" sz="2800"/>
              <a:t>while</a:t>
            </a:r>
            <a:r>
              <a:rPr lang="ko-KR" altLang="en-US" sz="2800"/>
              <a:t>문과 </a:t>
            </a:r>
            <a:r>
              <a:rPr lang="en-US" altLang="ko-KR" sz="2800"/>
              <a:t>for</a:t>
            </a:r>
            <a:r>
              <a:rPr lang="ko-KR" altLang="en-US" sz="2800"/>
              <a:t>문이 존재하며 특정 조건이 만족되게 반복하려면 </a:t>
            </a:r>
            <a:r>
              <a:rPr lang="en-US" altLang="ko-KR" sz="2800"/>
              <a:t>while</a:t>
            </a:r>
            <a:r>
              <a:rPr lang="ko-KR" altLang="en-US" sz="2800"/>
              <a:t>문을 사용하고 횟수를 지정하여 반복하게 하려면 </a:t>
            </a:r>
            <a:r>
              <a:rPr lang="en-US" altLang="ko-KR" sz="2800"/>
              <a:t>for</a:t>
            </a:r>
            <a:r>
              <a:rPr lang="ko-KR" altLang="en-US" sz="2800"/>
              <a:t>문을 사용한다</a:t>
            </a:r>
            <a:r>
              <a:rPr lang="en-US" altLang="ko-KR" sz="2800"/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while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문을 사용할 때는 무한 루프에 빠지지 않도록 주의해야한다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11690-535A-13D8-1ED5-57F00FE6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/>
              <a:t>이번수업은 앞으로 파이썬 클래스 기본에 대해서 알아보았습니다</a:t>
            </a:r>
            <a:r>
              <a:rPr lang="en-US" altLang="ko-KR"/>
              <a:t>.</a:t>
            </a:r>
          </a:p>
          <a:p>
            <a:r>
              <a:rPr lang="ko-KR" altLang="en-US"/>
              <a:t>다음시간에는 클래스의 상속</a:t>
            </a:r>
            <a:r>
              <a:rPr lang="en-US" altLang="ko-KR"/>
              <a:t>, </a:t>
            </a:r>
            <a:r>
              <a:rPr lang="ko-KR" altLang="en-US"/>
              <a:t>다형성 등에 대해서 공부하겠습니다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16BB0-3C2F-BA46-C270-25CE155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F3878-5063-CD4E-69AA-155FA403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84150-5D05-0421-5E04-5A3DCB54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/>
              <a:t>객체</a:t>
            </a:r>
            <a:r>
              <a:rPr lang="en-US" altLang="ko-KR"/>
              <a:t>(Object)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- “</a:t>
            </a:r>
            <a:r>
              <a:rPr lang="ko-KR" altLang="en-US"/>
              <a:t>의사나 행위가 미치는 대상</a:t>
            </a:r>
            <a:r>
              <a:rPr lang="en-US" altLang="ko-KR"/>
              <a:t>“ -&gt; </a:t>
            </a:r>
            <a:r>
              <a:rPr lang="ko-KR" altLang="en-US"/>
              <a:t>사전적 의미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- </a:t>
            </a:r>
            <a:r>
              <a:rPr lang="ko-KR" altLang="en-US"/>
              <a:t>구체적</a:t>
            </a:r>
            <a:r>
              <a:rPr lang="en-US" altLang="ko-KR"/>
              <a:t>, </a:t>
            </a:r>
            <a:r>
              <a:rPr lang="ko-KR" altLang="en-US"/>
              <a:t>추상적 데이터 단위 </a:t>
            </a:r>
            <a:r>
              <a:rPr lang="en-US" altLang="ko-KR"/>
              <a:t>(</a:t>
            </a:r>
            <a:r>
              <a:rPr lang="ko-KR" altLang="en-US"/>
              <a:t>구체적</a:t>
            </a:r>
            <a:r>
              <a:rPr lang="en-US" altLang="ko-KR"/>
              <a:t>- </a:t>
            </a:r>
            <a:r>
              <a:rPr lang="ko-KR" altLang="en-US"/>
              <a:t>책상</a:t>
            </a:r>
            <a:r>
              <a:rPr lang="en-US" altLang="ko-KR"/>
              <a:t>, </a:t>
            </a:r>
            <a:r>
              <a:rPr lang="ko-KR" altLang="en-US"/>
              <a:t>추상적</a:t>
            </a:r>
            <a:r>
              <a:rPr lang="en-US" altLang="ko-KR"/>
              <a:t>-</a:t>
            </a:r>
            <a:r>
              <a:rPr lang="ko-KR" altLang="en-US"/>
              <a:t>회사</a:t>
            </a:r>
            <a:r>
              <a:rPr lang="en-US" altLang="ko-KR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/>
              <a:t>객체지향 프로그래밍</a:t>
            </a:r>
            <a:r>
              <a:rPr lang="en-US" altLang="ko-KR"/>
              <a:t>(Objected Oriented Programming, OOP)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- </a:t>
            </a:r>
            <a:r>
              <a:rPr lang="ko-KR" altLang="en-US"/>
              <a:t>객체를 기반으로 하는 프로그래밍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- </a:t>
            </a:r>
            <a:r>
              <a:rPr lang="ko-KR" altLang="en-US"/>
              <a:t>먼저 객체를 만들고 객체 사이에 일어나는 일을 구현함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09D23-6A7D-78EB-F613-C24DE0AB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03C78-46E1-2833-8AF1-E8EA52B2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51AFA-9633-D4B2-66C3-BBE11C5D4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절차지향과 객체지향 프로그래밍 비교</a:t>
            </a:r>
            <a:endParaRPr lang="en-US" altLang="ko-KR"/>
          </a:p>
          <a:p>
            <a:r>
              <a:rPr lang="en-US" altLang="ko-KR"/>
              <a:t>c</a:t>
            </a:r>
            <a:r>
              <a:rPr lang="ko-KR" altLang="en-US"/>
              <a:t> 언어 이외 대부분의 언어는 객체지향 언어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C1BC0-8F9D-0E5E-223E-1B6A894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E23695-B3CA-A525-BC06-1A155DB32A20}"/>
              </a:ext>
            </a:extLst>
          </p:cNvPr>
          <p:cNvGrpSpPr/>
          <p:nvPr/>
        </p:nvGrpSpPr>
        <p:grpSpPr>
          <a:xfrm>
            <a:off x="3206019" y="2757520"/>
            <a:ext cx="6385671" cy="2774917"/>
            <a:chOff x="2776128" y="3948391"/>
            <a:chExt cx="6385671" cy="27749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6CCAE-A3C2-3CBE-DB4E-2BC9216DE885}"/>
                </a:ext>
              </a:extLst>
            </p:cNvPr>
            <p:cNvSpPr txBox="1"/>
            <p:nvPr/>
          </p:nvSpPr>
          <p:spPr>
            <a:xfrm>
              <a:off x="2802350" y="4126088"/>
              <a:ext cx="1649343" cy="3385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일어난다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6F0CF-07E1-09AE-8E60-BA3966906612}"/>
                </a:ext>
              </a:extLst>
            </p:cNvPr>
            <p:cNvSpPr txBox="1"/>
            <p:nvPr/>
          </p:nvSpPr>
          <p:spPr>
            <a:xfrm>
              <a:off x="2808894" y="4687098"/>
              <a:ext cx="1649343" cy="3385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씻는다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F55F2-BA6C-AF8A-9FFC-E7894C828C35}"/>
                </a:ext>
              </a:extLst>
            </p:cNvPr>
            <p:cNvSpPr txBox="1"/>
            <p:nvPr/>
          </p:nvSpPr>
          <p:spPr>
            <a:xfrm>
              <a:off x="2824581" y="5248109"/>
              <a:ext cx="1649343" cy="3385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밥을 먹는다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13513-B650-B85C-A3A5-3BD87CD1B200}"/>
                </a:ext>
              </a:extLst>
            </p:cNvPr>
            <p:cNvSpPr txBox="1"/>
            <p:nvPr/>
          </p:nvSpPr>
          <p:spPr>
            <a:xfrm>
              <a:off x="2842648" y="5847460"/>
              <a:ext cx="1649343" cy="3385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학교에 간다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CA10DC-7AE2-3858-67A6-AB30F2E322C7}"/>
                </a:ext>
              </a:extLst>
            </p:cNvPr>
            <p:cNvSpPr/>
            <p:nvPr/>
          </p:nvSpPr>
          <p:spPr>
            <a:xfrm>
              <a:off x="6360424" y="3948878"/>
              <a:ext cx="852291" cy="720080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/>
                <a:t>학생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9557C73-26E3-4382-952B-52DC24EC21DB}"/>
                </a:ext>
              </a:extLst>
            </p:cNvPr>
            <p:cNvSpPr/>
            <p:nvPr/>
          </p:nvSpPr>
          <p:spPr>
            <a:xfrm>
              <a:off x="8309508" y="3948391"/>
              <a:ext cx="852291" cy="720080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6B9CDF6-6B74-DB3E-6D8B-FECB67A46474}"/>
                </a:ext>
              </a:extLst>
            </p:cNvPr>
            <p:cNvSpPr/>
            <p:nvPr/>
          </p:nvSpPr>
          <p:spPr>
            <a:xfrm>
              <a:off x="6360424" y="5229108"/>
              <a:ext cx="852291" cy="720080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버스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7A75DEE-906A-0F22-5859-5A191156F59A}"/>
                </a:ext>
              </a:extLst>
            </p:cNvPr>
            <p:cNvSpPr/>
            <p:nvPr/>
          </p:nvSpPr>
          <p:spPr>
            <a:xfrm>
              <a:off x="8309508" y="5228621"/>
              <a:ext cx="852291" cy="720080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학교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14F6AEB-E196-EF37-33C4-9110C24F223A}"/>
                </a:ext>
              </a:extLst>
            </p:cNvPr>
            <p:cNvCxnSpPr/>
            <p:nvPr/>
          </p:nvCxnSpPr>
          <p:spPr>
            <a:xfrm>
              <a:off x="7373403" y="4308431"/>
              <a:ext cx="720080" cy="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89C3C95-37C1-53D3-73C7-79A4C8481407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6786569" y="4668958"/>
              <a:ext cx="0" cy="560150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FAB5591-F432-3EC3-A77D-806EEFD6C7F8}"/>
                </a:ext>
              </a:extLst>
            </p:cNvPr>
            <p:cNvCxnSpPr/>
            <p:nvPr/>
          </p:nvCxnSpPr>
          <p:spPr>
            <a:xfrm>
              <a:off x="7364568" y="4836254"/>
              <a:ext cx="720080" cy="388141"/>
            </a:xfrm>
            <a:prstGeom prst="line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0522B5-F4EF-5948-6F09-25C3E65D08B0}"/>
                </a:ext>
              </a:extLst>
            </p:cNvPr>
            <p:cNvSpPr txBox="1"/>
            <p:nvPr/>
          </p:nvSpPr>
          <p:spPr>
            <a:xfrm>
              <a:off x="6140141" y="4772978"/>
              <a:ext cx="571141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탄다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B46704-609D-B9D2-F338-DCD6E056F6C6}"/>
                </a:ext>
              </a:extLst>
            </p:cNvPr>
            <p:cNvSpPr txBox="1"/>
            <p:nvPr/>
          </p:nvSpPr>
          <p:spPr>
            <a:xfrm>
              <a:off x="7346141" y="3948392"/>
              <a:ext cx="720080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먹는다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7D56BC-5648-8B3C-2814-9E318480D986}"/>
                </a:ext>
              </a:extLst>
            </p:cNvPr>
            <p:cNvSpPr txBox="1"/>
            <p:nvPr/>
          </p:nvSpPr>
          <p:spPr>
            <a:xfrm>
              <a:off x="7658505" y="4642667"/>
              <a:ext cx="542991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간다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82C3E7D-A52E-D440-01E4-414110C49BA7}"/>
                </a:ext>
              </a:extLst>
            </p:cNvPr>
            <p:cNvCxnSpPr/>
            <p:nvPr/>
          </p:nvCxnSpPr>
          <p:spPr>
            <a:xfrm>
              <a:off x="3641579" y="4489133"/>
              <a:ext cx="0" cy="1888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8DA858B-5084-C684-9ED0-61E4394A0CF6}"/>
                </a:ext>
              </a:extLst>
            </p:cNvPr>
            <p:cNvCxnSpPr/>
            <p:nvPr/>
          </p:nvCxnSpPr>
          <p:spPr>
            <a:xfrm>
              <a:off x="3641579" y="5038017"/>
              <a:ext cx="0" cy="1888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026F95D-5749-6E65-8385-DA942589FA47}"/>
                </a:ext>
              </a:extLst>
            </p:cNvPr>
            <p:cNvCxnSpPr/>
            <p:nvPr/>
          </p:nvCxnSpPr>
          <p:spPr>
            <a:xfrm>
              <a:off x="3666446" y="5604473"/>
              <a:ext cx="0" cy="1888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2DE45A1-3150-F8D6-29FA-33BBCA588AE5}"/>
                </a:ext>
              </a:extLst>
            </p:cNvPr>
            <p:cNvCxnSpPr/>
            <p:nvPr/>
          </p:nvCxnSpPr>
          <p:spPr>
            <a:xfrm>
              <a:off x="5597334" y="4024495"/>
              <a:ext cx="0" cy="2360259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5F484A-3306-D54B-7D34-4D86DB750FFD}"/>
                </a:ext>
              </a:extLst>
            </p:cNvPr>
            <p:cNvSpPr txBox="1"/>
            <p:nvPr/>
          </p:nvSpPr>
          <p:spPr>
            <a:xfrm>
              <a:off x="2776128" y="6384754"/>
              <a:ext cx="2088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&lt;</a:t>
              </a:r>
              <a:r>
                <a:rPr lang="ko-KR" altLang="en-US" sz="1600" dirty="0"/>
                <a:t>절차지향 </a:t>
              </a:r>
              <a:r>
                <a:rPr lang="en-US" altLang="ko-KR" sz="1600" dirty="0"/>
                <a:t>–C</a:t>
              </a:r>
              <a:r>
                <a:rPr lang="ko-KR" altLang="en-US" sz="1600" dirty="0"/>
                <a:t>언어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EE5826-7600-483F-943C-21F968C20DF3}"/>
                </a:ext>
              </a:extLst>
            </p:cNvPr>
            <p:cNvSpPr txBox="1"/>
            <p:nvPr/>
          </p:nvSpPr>
          <p:spPr>
            <a:xfrm>
              <a:off x="6746322" y="6119714"/>
              <a:ext cx="2088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&lt;</a:t>
              </a:r>
              <a:r>
                <a:rPr lang="ko-KR" altLang="en-US" sz="1600" dirty="0"/>
                <a:t>객체지향 </a:t>
              </a:r>
              <a:r>
                <a:rPr lang="en-US" altLang="ko-KR" sz="1600" dirty="0"/>
                <a:t>–Java&gt;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B9B1B-910A-A945-6E81-67A2F228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</a:t>
            </a:r>
            <a:r>
              <a:rPr lang="en-US" altLang="ko-KR"/>
              <a:t>(</a:t>
            </a:r>
            <a:r>
              <a:rPr lang="ko-KR" altLang="en-US"/>
              <a:t>복습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25E12-BE8E-27DF-0EFF-31F7F908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파이썬에서 다루는 데이터는 모두 객체</a:t>
            </a:r>
            <a:endParaRPr lang="en-US" altLang="ko-KR"/>
          </a:p>
          <a:p>
            <a:r>
              <a:rPr lang="ko-KR" altLang="en-US"/>
              <a:t>앞으로 배울 숫자</a:t>
            </a:r>
            <a:r>
              <a:rPr lang="en-US" altLang="ko-KR"/>
              <a:t>,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딕셔너리 등등 모든 것들</a:t>
            </a:r>
            <a:endParaRPr lang="en-US" altLang="ko-KR"/>
          </a:p>
          <a:p>
            <a:r>
              <a:rPr lang="ko-KR" altLang="en-US"/>
              <a:t>객체란 데이터와 그 데이터를 처리하는 메서드를 묶어서 하나로 만든 개념</a:t>
            </a:r>
            <a:endParaRPr lang="en-US" altLang="ko-KR"/>
          </a:p>
          <a:p>
            <a:r>
              <a:rPr lang="ko-KR" altLang="en-US"/>
              <a:t>특징</a:t>
            </a:r>
            <a:endParaRPr lang="en-US" altLang="ko-KR"/>
          </a:p>
          <a:p>
            <a:pPr lvl="1"/>
            <a:r>
              <a:rPr lang="ko-KR" altLang="en-US"/>
              <a:t>가변성</a:t>
            </a:r>
            <a:r>
              <a:rPr lang="en-US" altLang="ko-KR"/>
              <a:t>: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셋과 같은 가변 객체는 값을 수정할 수 있음</a:t>
            </a:r>
            <a:endParaRPr lang="en-US" altLang="ko-KR"/>
          </a:p>
          <a:p>
            <a:pPr lvl="1"/>
            <a:r>
              <a:rPr lang="ko-KR" altLang="en-US"/>
              <a:t>불변성</a:t>
            </a:r>
            <a:r>
              <a:rPr lang="en-US" altLang="ko-KR"/>
              <a:t>: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튜플 같은 불변 객체는 값을 수정할 수 없고</a:t>
            </a:r>
            <a:r>
              <a:rPr lang="en-US" altLang="ko-KR"/>
              <a:t>, </a:t>
            </a:r>
            <a:r>
              <a:rPr lang="ko-KR" altLang="en-US"/>
              <a:t>값을 변경하면 새로운 객체가 생성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B43AC-F726-2172-E2E8-2A23505A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9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E5624-520E-D543-432C-63CC7F55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E26EB-DA8D-3572-E78C-C6F36F831B03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15F15-092A-6D93-F49A-4586C3C9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6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17624</TotalTime>
  <Words>1420</Words>
  <Application>Microsoft Office PowerPoint</Application>
  <PresentationFormat>와이드스크린</PresentationFormat>
  <Paragraphs>315</Paragraphs>
  <Slides>53</Slides>
  <Notes>15</Notes>
  <HiddenSlides>12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G마켓 산스 TTF Bold</vt:lpstr>
      <vt:lpstr>Wingdings</vt:lpstr>
      <vt:lpstr>G마켓 산스 TTF Medium</vt:lpstr>
      <vt:lpstr>메이플스토리</vt:lpstr>
      <vt:lpstr>맑은 고딕</vt:lpstr>
      <vt:lpstr>궁서체</vt:lpstr>
      <vt:lpstr>Arial</vt:lpstr>
      <vt:lpstr>G마켓 산스 TTF Light</vt:lpstr>
      <vt:lpstr>Office 테마</vt:lpstr>
      <vt:lpstr>PowerPoint 프레젠테이션</vt:lpstr>
      <vt:lpstr>PowerPoint 프레젠테이션</vt:lpstr>
      <vt:lpstr>오늘 수업은?</vt:lpstr>
      <vt:lpstr>학습목표</vt:lpstr>
      <vt:lpstr>PowerPoint 프레젠테이션</vt:lpstr>
      <vt:lpstr>객체지향 프로그래밍</vt:lpstr>
      <vt:lpstr>객체지향 프로그래밍</vt:lpstr>
      <vt:lpstr>객체(복습)</vt:lpstr>
      <vt:lpstr>PowerPoint 프레젠테이션</vt:lpstr>
      <vt:lpstr>클래스를 사용하는 이유</vt:lpstr>
      <vt:lpstr>클래스(class)</vt:lpstr>
      <vt:lpstr>클래스 선언</vt:lpstr>
      <vt:lpstr>클래스와 객체</vt:lpstr>
      <vt:lpstr>클래스(class)</vt:lpstr>
      <vt:lpstr>PowerPoint 프레젠테이션</vt:lpstr>
      <vt:lpstr>클래스 함수 (메서드, Method)</vt:lpstr>
      <vt:lpstr>메서드</vt:lpstr>
      <vt:lpstr>특수메서드</vt:lpstr>
      <vt:lpstr>특수메서드</vt:lpstr>
      <vt:lpstr>객체 리스트</vt:lpstr>
      <vt:lpstr>  클래스(class) 외부에서 사용</vt:lpstr>
      <vt:lpstr>실습1. 사칙연산 클래스 만들기</vt:lpstr>
      <vt:lpstr>실습1. 정답</vt:lpstr>
      <vt:lpstr>  계산기 클래스 만들기</vt:lpstr>
      <vt:lpstr>PowerPoint 프레젠테이션</vt:lpstr>
      <vt:lpstr>인스턴스 변수와 클래스 변수</vt:lpstr>
      <vt:lpstr>인스턴스 변수와 클래스 변수</vt:lpstr>
      <vt:lpstr>인스턴스 변수와 클래스 변수</vt:lpstr>
      <vt:lpstr>인스턴스 변수와 클래스 변수</vt:lpstr>
      <vt:lpstr>  클래스의 메모리 영역</vt:lpstr>
      <vt:lpstr>  인스턴스 변수와 클래스 변수</vt:lpstr>
      <vt:lpstr>사번 자동부여 클래스</vt:lpstr>
      <vt:lpstr>사번 자동부여 클래스</vt:lpstr>
      <vt:lpstr>사번 자동부여 클래스</vt:lpstr>
      <vt:lpstr> 사번 자동 부여</vt:lpstr>
      <vt:lpstr>실습2. Supermarket 클래스</vt:lpstr>
      <vt:lpstr>PowerPoint 프레젠테이션</vt:lpstr>
      <vt:lpstr>캡슐화</vt:lpstr>
      <vt:lpstr>접근제어</vt:lpstr>
      <vt:lpstr>정보은닉(Information Hiding)</vt:lpstr>
      <vt:lpstr>  정보 은닉(Information Hiding)</vt:lpstr>
      <vt:lpstr>정보은닉(Information Hiding)</vt:lpstr>
      <vt:lpstr>실습3. 건강상태 클래스 만들기</vt:lpstr>
      <vt:lpstr>실습3. 정답</vt:lpstr>
      <vt:lpstr>getter, setter</vt:lpstr>
      <vt:lpstr>getter, setter</vt:lpstr>
      <vt:lpstr>  정보 은닉(Information Hiding)</vt:lpstr>
      <vt:lpstr>  정보 은닉(Information Hiding)</vt:lpstr>
      <vt:lpstr>  정보 은닉(Information Hiding)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spreatics</cp:lastModifiedBy>
  <cp:revision>487</cp:revision>
  <dcterms:created xsi:type="dcterms:W3CDTF">2022-06-26T11:10:22Z</dcterms:created>
  <dcterms:modified xsi:type="dcterms:W3CDTF">2025-01-10T10:59:21Z</dcterms:modified>
</cp:coreProperties>
</file>